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03" r:id="rId1"/>
    <p:sldMasterId id="2147483704" r:id="rId2"/>
    <p:sldMasterId id="2147483705" r:id="rId3"/>
    <p:sldMasterId id="2147483706" r:id="rId4"/>
    <p:sldMasterId id="2147483707" r:id="rId5"/>
  </p:sldMasterIdLst>
  <p:notesMasterIdLst>
    <p:notesMasterId r:id="rId60"/>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Lst>
  <p:sldSz cx="9144000" cy="6858000" type="screen4x3"/>
  <p:notesSz cx="6858000" cy="9144000"/>
  <p:embeddedFontLst>
    <p:embeddedFont>
      <p:font typeface="Calibri" panose="020F0502020204030204" pitchFamily="34" charset="0"/>
      <p:regular r:id="rId61"/>
      <p:bold r:id="rId62"/>
      <p:italic r:id="rId63"/>
      <p:boldItalic r:id="rId64"/>
    </p:embeddedFont>
    <p:embeddedFont>
      <p:font typeface="Baumans" panose="020B0604020202020204" charset="0"/>
      <p:regular r:id="rId65"/>
    </p:embeddedFont>
    <p:embeddedFont>
      <p:font typeface="Libre Franklin Medium" panose="00000600000000000000" charset="0"/>
      <p:regular r:id="rId66"/>
      <p:bold r:id="rId67"/>
      <p:italic r:id="rId68"/>
      <p:boldItalic r:id="rId69"/>
    </p:embeddedFont>
    <p:embeddedFont>
      <p:font typeface="Lucida Sans" panose="020B0602030504020204" pitchFamily="34" charset="0"/>
      <p:regular r:id="rId70"/>
      <p:bold r:id="rId71"/>
      <p:italic r:id="rId72"/>
      <p:boldItalic r:id="rId73"/>
    </p:embeddedFont>
    <p:embeddedFont>
      <p:font typeface="Corsiva" panose="020B0604020202020204" charset="0"/>
      <p:regular r:id="rId74"/>
      <p:bold r:id="rId75"/>
      <p:italic r:id="rId76"/>
      <p:boldItalic r:id="rId77"/>
    </p:embeddedFont>
    <p:embeddedFont>
      <p:font typeface="Algerian" panose="04020705040A02060702" pitchFamily="82" charset="0"/>
      <p:regular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55AFFE-FA8F-490C-B69E-1145756AC2D5}">
  <a:tblStyle styleId="{6155AFFE-FA8F-490C-B69E-1145756AC2D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07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font" Target="fonts/font3.fntdata"/><Relationship Id="rId68" Type="http://schemas.openxmlformats.org/officeDocument/2006/relationships/font" Target="fonts/font8.fntdata"/><Relationship Id="rId76" Type="http://schemas.openxmlformats.org/officeDocument/2006/relationships/font" Target="fonts/font16.fntdata"/><Relationship Id="rId7" Type="http://schemas.openxmlformats.org/officeDocument/2006/relationships/slide" Target="slides/slide2.xml"/><Relationship Id="rId71"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6.fntdata"/><Relationship Id="rId74" Type="http://schemas.openxmlformats.org/officeDocument/2006/relationships/font" Target="fonts/font14.fntdata"/><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font" Target="fonts/font1.fntdata"/><Relationship Id="rId82"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font" Target="fonts/font13.fntdata"/><Relationship Id="rId78" Type="http://schemas.openxmlformats.org/officeDocument/2006/relationships/font" Target="fonts/font18.fntdata"/><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4.fntdata"/><Relationship Id="rId69" Type="http://schemas.openxmlformats.org/officeDocument/2006/relationships/font" Target="fonts/font9.fntdata"/><Relationship Id="rId77" Type="http://schemas.openxmlformats.org/officeDocument/2006/relationships/font" Target="fonts/font17.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font" Target="fonts/font12.fntdata"/><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7.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2.fntdata"/><Relationship Id="rId70" Type="http://schemas.openxmlformats.org/officeDocument/2006/relationships/font" Target="fonts/font10.fntdata"/><Relationship Id="rId75"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6" name="Google Shape;3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1" name="Google Shape;51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3" name="Google Shape;533;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3" name="Google Shape;56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4" name="Google Shape;594;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1" name="Google Shape;601;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8" name="Google Shape;608;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4" name="Google Shape;614;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8" name="Google Shape;628;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4" name="Google Shape;644;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1" name="Google Shape;651;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7" name="Google Shape;65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4" name="Google Shape;66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0" name="Google Shape;670;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2" name="Google Shape;682;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2" name="Google Shape;402;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8" name="Google Shape;68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7" name="Google Shape;71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3" name="Google Shape;723;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7"/>
        <p:cNvGrpSpPr/>
        <p:nvPr/>
      </p:nvGrpSpPr>
      <p:grpSpPr>
        <a:xfrm>
          <a:off x="0" y="0"/>
          <a:ext cx="0" cy="0"/>
          <a:chOff x="0" y="0"/>
          <a:chExt cx="0" cy="0"/>
        </a:xfrm>
      </p:grpSpPr>
      <p:sp>
        <p:nvSpPr>
          <p:cNvPr id="728" name="Google Shape;728;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9" name="Google Shape;729;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Google Shape;741;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2" name="Google Shape;742;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48" name="Google Shape;748;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6" name="Google Shape;756;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5" name="Google Shape;765;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2" name="Google Shape;772;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9" name="Google Shape;40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Google Shape;779;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0" name="Google Shape;780;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6" name="Google Shape;786;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3" name="Google Shape;793;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1" name="Google Shape;801;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44</a:t>
            </a:fld>
            <a:endParaRPr>
              <a:solidFill>
                <a:srgbClr val="000000"/>
              </a:solidFill>
            </a:endParaRPr>
          </a:p>
        </p:txBody>
      </p:sp>
      <p:sp>
        <p:nvSpPr>
          <p:cNvPr id="807" name="Google Shape;807;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08" name="Google Shape;808;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5" name="Google Shape;815;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7"/>
        <p:cNvGrpSpPr/>
        <p:nvPr/>
      </p:nvGrpSpPr>
      <p:grpSpPr>
        <a:xfrm>
          <a:off x="0" y="0"/>
          <a:ext cx="0" cy="0"/>
          <a:chOff x="0" y="0"/>
          <a:chExt cx="0" cy="0"/>
        </a:xfrm>
      </p:grpSpPr>
      <p:sp>
        <p:nvSpPr>
          <p:cNvPr id="828" name="Google Shape;828;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9" name="Google Shape;829;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3"/>
        <p:cNvGrpSpPr/>
        <p:nvPr/>
      </p:nvGrpSpPr>
      <p:grpSpPr>
        <a:xfrm>
          <a:off x="0" y="0"/>
          <a:ext cx="0" cy="0"/>
          <a:chOff x="0" y="0"/>
          <a:chExt cx="0" cy="0"/>
        </a:xfrm>
      </p:grpSpPr>
      <p:sp>
        <p:nvSpPr>
          <p:cNvPr id="834" name="Google Shape;834;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5" name="Google Shape;835;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2" name="Google Shape;842;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15" name="Google Shape;415;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5</a:t>
            </a:fld>
            <a:endParaRPr>
              <a:solidFill>
                <a:srgbClr val="000000"/>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8"/>
        <p:cNvGrpSpPr/>
        <p:nvPr/>
      </p:nvGrpSpPr>
      <p:grpSpPr>
        <a:xfrm>
          <a:off x="0" y="0"/>
          <a:ext cx="0" cy="0"/>
          <a:chOff x="0" y="0"/>
          <a:chExt cx="0" cy="0"/>
        </a:xfrm>
      </p:grpSpPr>
      <p:sp>
        <p:nvSpPr>
          <p:cNvPr id="849" name="Google Shape;849;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0" name="Google Shape;850;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5" name="Google Shape;855;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0" name="Google Shape;860;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6"/>
        <p:cNvGrpSpPr/>
        <p:nvPr/>
      </p:nvGrpSpPr>
      <p:grpSpPr>
        <a:xfrm>
          <a:off x="0" y="0"/>
          <a:ext cx="0" cy="0"/>
          <a:chOff x="0" y="0"/>
          <a:chExt cx="0" cy="0"/>
        </a:xfrm>
      </p:grpSpPr>
      <p:sp>
        <p:nvSpPr>
          <p:cNvPr id="867" name="Google Shape;867;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68" name="Google Shape;868;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9" name="Google Shape;869;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rgbClr val="000000"/>
                </a:solidFill>
                <a:latin typeface="Arial"/>
                <a:ea typeface="Arial"/>
                <a:cs typeface="Arial"/>
                <a:sym typeface="Arial"/>
              </a:rPr>
              <a:t>53</a:t>
            </a:fld>
            <a:endParaRPr sz="1200">
              <a:solidFill>
                <a:srgbClr val="000000"/>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6" name="Google Shape;876;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26" name="Google Shape;42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6</a:t>
            </a:fld>
            <a:endParaRPr>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any 5 across, down or diagnol</a:t>
            </a:r>
            <a:endParaRPr/>
          </a:p>
        </p:txBody>
      </p:sp>
      <p:sp>
        <p:nvSpPr>
          <p:cNvPr id="444" name="Google Shape;444;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7</a:t>
            </a:fld>
            <a:endParaRPr>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two diagnols</a:t>
            </a:r>
            <a:endParaRPr/>
          </a:p>
        </p:txBody>
      </p:sp>
      <p:sp>
        <p:nvSpPr>
          <p:cNvPr id="456" name="Google Shape;456;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8</a:t>
            </a:fld>
            <a:endParaRPr>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Google Shape;47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any right angle, five down and five across</a:t>
            </a:r>
            <a:endParaRPr/>
          </a:p>
        </p:txBody>
      </p:sp>
      <p:sp>
        <p:nvSpPr>
          <p:cNvPr id="472" name="Google Shape;47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rPr>
              <a:t>9</a:t>
            </a:fld>
            <a:endParaRPr>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6"/>
        <p:cNvGrpSpPr/>
        <p:nvPr/>
      </p:nvGrpSpPr>
      <p:grpSpPr>
        <a:xfrm>
          <a:off x="0" y="0"/>
          <a:ext cx="0" cy="0"/>
          <a:chOff x="0" y="0"/>
          <a:chExt cx="0" cy="0"/>
        </a:xfrm>
      </p:grpSpPr>
      <p:sp>
        <p:nvSpPr>
          <p:cNvPr id="97" name="Google Shape;97;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0"/>
        <p:cNvGrpSpPr/>
        <p:nvPr/>
      </p:nvGrpSpPr>
      <p:grpSpPr>
        <a:xfrm>
          <a:off x="0" y="0"/>
          <a:ext cx="0" cy="0"/>
          <a:chOff x="0" y="0"/>
          <a:chExt cx="0" cy="0"/>
        </a:xfrm>
      </p:grpSpPr>
      <p:sp>
        <p:nvSpPr>
          <p:cNvPr id="101" name="Google Shape;101;p1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2" name="Google Shape;102;p1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03" name="Google Shape;103;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6"/>
        <p:cNvGrpSpPr/>
        <p:nvPr/>
      </p:nvGrpSpPr>
      <p:grpSpPr>
        <a:xfrm>
          <a:off x="0" y="0"/>
          <a:ext cx="0" cy="0"/>
          <a:chOff x="0" y="0"/>
          <a:chExt cx="0" cy="0"/>
        </a:xfrm>
      </p:grpSpPr>
      <p:sp>
        <p:nvSpPr>
          <p:cNvPr id="107" name="Google Shape;107;p17"/>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08" name="Google Shape;108;p17"/>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9" name="Google Shape;109;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1" name="Google Shape;111;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12"/>
        <p:cNvGrpSpPr/>
        <p:nvPr/>
      </p:nvGrpSpPr>
      <p:grpSpPr>
        <a:xfrm>
          <a:off x="0" y="0"/>
          <a:ext cx="0" cy="0"/>
          <a:chOff x="0" y="0"/>
          <a:chExt cx="0" cy="0"/>
        </a:xfrm>
      </p:grpSpPr>
      <p:sp>
        <p:nvSpPr>
          <p:cNvPr id="113" name="Google Shape;113;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14" name="Google Shape;114;p18"/>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5" name="Google Shape;115;p18"/>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6" name="Google Shape;116;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9"/>
        <p:cNvGrpSpPr/>
        <p:nvPr/>
      </p:nvGrpSpPr>
      <p:grpSpPr>
        <a:xfrm>
          <a:off x="0" y="0"/>
          <a:ext cx="0" cy="0"/>
          <a:chOff x="0" y="0"/>
          <a:chExt cx="0" cy="0"/>
        </a:xfrm>
      </p:grpSpPr>
      <p:sp>
        <p:nvSpPr>
          <p:cNvPr id="120" name="Google Shape;12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21" name="Google Shape;121;p19"/>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2" name="Google Shape;122;p19"/>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3" name="Google Shape;123;p19"/>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4" name="Google Shape;124;p1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5" name="Google Shape;12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spcAft>
                <a:spcPts val="0"/>
              </a:spcAft>
              <a:buNone/>
              <a:defRPr sz="1200">
                <a:solidFill>
                  <a:srgbClr val="888888"/>
                </a:solidFill>
                <a:latin typeface="Calibri"/>
                <a:ea typeface="Calibri"/>
                <a:cs typeface="Calibri"/>
                <a:sym typeface="Calibri"/>
              </a:defRPr>
            </a:lvl1pPr>
            <a:lvl2pPr marL="0" marR="0" lvl="1" indent="0" algn="r">
              <a:spcBef>
                <a:spcPts val="0"/>
              </a:spcBef>
              <a:spcAft>
                <a:spcPts val="0"/>
              </a:spcAft>
              <a:buNone/>
              <a:defRPr sz="1200">
                <a:solidFill>
                  <a:srgbClr val="888888"/>
                </a:solidFill>
                <a:latin typeface="Calibri"/>
                <a:ea typeface="Calibri"/>
                <a:cs typeface="Calibri"/>
                <a:sym typeface="Calibri"/>
              </a:defRPr>
            </a:lvl2pPr>
            <a:lvl3pPr marL="0" marR="0" lvl="2" indent="0" algn="r">
              <a:spcBef>
                <a:spcPts val="0"/>
              </a:spcBef>
              <a:spcAft>
                <a:spcPts val="0"/>
              </a:spcAft>
              <a:buNone/>
              <a:defRPr sz="1200">
                <a:solidFill>
                  <a:srgbClr val="888888"/>
                </a:solidFill>
                <a:latin typeface="Calibri"/>
                <a:ea typeface="Calibri"/>
                <a:cs typeface="Calibri"/>
                <a:sym typeface="Calibri"/>
              </a:defRPr>
            </a:lvl3pPr>
            <a:lvl4pPr marL="0" marR="0" lvl="3" indent="0" algn="r">
              <a:spcBef>
                <a:spcPts val="0"/>
              </a:spcBef>
              <a:spcAft>
                <a:spcPts val="0"/>
              </a:spcAft>
              <a:buNone/>
              <a:defRPr sz="1200">
                <a:solidFill>
                  <a:srgbClr val="888888"/>
                </a:solidFill>
                <a:latin typeface="Calibri"/>
                <a:ea typeface="Calibri"/>
                <a:cs typeface="Calibri"/>
                <a:sym typeface="Calibri"/>
              </a:defRPr>
            </a:lvl4pPr>
            <a:lvl5pPr marL="0" marR="0" lvl="4" indent="0" algn="r">
              <a:spcBef>
                <a:spcPts val="0"/>
              </a:spcBef>
              <a:spcAft>
                <a:spcPts val="0"/>
              </a:spcAft>
              <a:buNone/>
              <a:defRPr sz="1200">
                <a:solidFill>
                  <a:srgbClr val="888888"/>
                </a:solidFill>
                <a:latin typeface="Calibri"/>
                <a:ea typeface="Calibri"/>
                <a:cs typeface="Calibri"/>
                <a:sym typeface="Calibri"/>
              </a:defRPr>
            </a:lvl5pPr>
            <a:lvl6pPr marL="0" marR="0" lvl="5" indent="0" algn="r">
              <a:spcBef>
                <a:spcPts val="0"/>
              </a:spcBef>
              <a:spcAft>
                <a:spcPts val="0"/>
              </a:spcAft>
              <a:buNone/>
              <a:defRPr sz="1200">
                <a:solidFill>
                  <a:srgbClr val="888888"/>
                </a:solidFill>
                <a:latin typeface="Calibri"/>
                <a:ea typeface="Calibri"/>
                <a:cs typeface="Calibri"/>
                <a:sym typeface="Calibri"/>
              </a:defRPr>
            </a:lvl6pPr>
            <a:lvl7pPr marL="0" marR="0" lvl="6" indent="0" algn="r">
              <a:spcBef>
                <a:spcPts val="0"/>
              </a:spcBef>
              <a:spcAft>
                <a:spcPts val="0"/>
              </a:spcAft>
              <a:buNone/>
              <a:defRPr sz="1200">
                <a:solidFill>
                  <a:srgbClr val="888888"/>
                </a:solidFill>
                <a:latin typeface="Calibri"/>
                <a:ea typeface="Calibri"/>
                <a:cs typeface="Calibri"/>
                <a:sym typeface="Calibri"/>
              </a:defRPr>
            </a:lvl7pPr>
            <a:lvl8pPr marL="0" marR="0" lvl="7" indent="0" algn="r">
              <a:spcBef>
                <a:spcPts val="0"/>
              </a:spcBef>
              <a:spcAft>
                <a:spcPts val="0"/>
              </a:spcAft>
              <a:buNone/>
              <a:defRPr sz="1200">
                <a:solidFill>
                  <a:srgbClr val="888888"/>
                </a:solidFill>
                <a:latin typeface="Calibri"/>
                <a:ea typeface="Calibri"/>
                <a:cs typeface="Calibri"/>
                <a:sym typeface="Calibri"/>
              </a:defRPr>
            </a:lvl8pPr>
            <a:lvl9pPr marL="0" marR="0" lvl="8" indent="0" algn="r">
              <a:spcBef>
                <a:spcPts val="0"/>
              </a:spcBef>
              <a:spcAft>
                <a:spcPts val="0"/>
              </a:spcAft>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68" name="Google Shape;168;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9" name="Google Shape;169;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0" name="Google Shape;170;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5"/>
        <p:cNvGrpSpPr/>
        <p:nvPr/>
      </p:nvGrpSpPr>
      <p:grpSpPr>
        <a:xfrm>
          <a:off x="0" y="0"/>
          <a:ext cx="0" cy="0"/>
          <a:chOff x="0" y="0"/>
          <a:chExt cx="0" cy="0"/>
        </a:xfrm>
      </p:grpSpPr>
      <p:sp>
        <p:nvSpPr>
          <p:cNvPr id="176" name="Google Shape;17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7" name="Google Shape;17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78" name="Google Shape;17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9" name="Google Shape;17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0" name="Google Shape;18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1"/>
        <p:cNvGrpSpPr/>
        <p:nvPr/>
      </p:nvGrpSpPr>
      <p:grpSpPr>
        <a:xfrm>
          <a:off x="0" y="0"/>
          <a:ext cx="0" cy="0"/>
          <a:chOff x="0" y="0"/>
          <a:chExt cx="0" cy="0"/>
        </a:xfrm>
      </p:grpSpPr>
      <p:sp>
        <p:nvSpPr>
          <p:cNvPr id="182" name="Google Shape;182;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84" name="Google Shape;184;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5" name="Google Shape;185;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6" name="Google Shape;186;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87"/>
        <p:cNvGrpSpPr/>
        <p:nvPr/>
      </p:nvGrpSpPr>
      <p:grpSpPr>
        <a:xfrm>
          <a:off x="0" y="0"/>
          <a:ext cx="0" cy="0"/>
          <a:chOff x="0" y="0"/>
          <a:chExt cx="0" cy="0"/>
        </a:xfrm>
      </p:grpSpPr>
      <p:sp>
        <p:nvSpPr>
          <p:cNvPr id="188" name="Google Shape;188;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90" name="Google Shape;190;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91" name="Google Shape;1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3" name="Google Shape;1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94"/>
        <p:cNvGrpSpPr/>
        <p:nvPr/>
      </p:nvGrpSpPr>
      <p:grpSpPr>
        <a:xfrm>
          <a:off x="0" y="0"/>
          <a:ext cx="0" cy="0"/>
          <a:chOff x="0" y="0"/>
          <a:chExt cx="0" cy="0"/>
        </a:xfrm>
      </p:grpSpPr>
      <p:sp>
        <p:nvSpPr>
          <p:cNvPr id="195" name="Google Shape;195;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6" name="Google Shape;196;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97" name="Google Shape;197;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98" name="Google Shape;198;p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99" name="Google Shape;199;p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00" name="Google Shape;200;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3"/>
        <p:cNvGrpSpPr/>
        <p:nvPr/>
      </p:nvGrpSpPr>
      <p:grpSpPr>
        <a:xfrm>
          <a:off x="0" y="0"/>
          <a:ext cx="0" cy="0"/>
          <a:chOff x="0" y="0"/>
          <a:chExt cx="0" cy="0"/>
        </a:xfrm>
      </p:grpSpPr>
      <p:sp>
        <p:nvSpPr>
          <p:cNvPr id="204" name="Google Shape;204;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5" name="Google Shape;20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6" name="Google Shape;20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7" name="Google Shape;20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8" name="Google Shape;28;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08"/>
        <p:cNvGrpSpPr/>
        <p:nvPr/>
      </p:nvGrpSpPr>
      <p:grpSpPr>
        <a:xfrm>
          <a:off x="0" y="0"/>
          <a:ext cx="0" cy="0"/>
          <a:chOff x="0" y="0"/>
          <a:chExt cx="0" cy="0"/>
        </a:xfrm>
      </p:grpSpPr>
      <p:sp>
        <p:nvSpPr>
          <p:cNvPr id="209" name="Google Shape;209;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11" name="Google Shape;211;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12" name="Google Shape;212;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3" name="Google Shape;213;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15"/>
        <p:cNvGrpSpPr/>
        <p:nvPr/>
      </p:nvGrpSpPr>
      <p:grpSpPr>
        <a:xfrm>
          <a:off x="0" y="0"/>
          <a:ext cx="0" cy="0"/>
          <a:chOff x="0" y="0"/>
          <a:chExt cx="0" cy="0"/>
        </a:xfrm>
      </p:grpSpPr>
      <p:sp>
        <p:nvSpPr>
          <p:cNvPr id="216" name="Google Shape;216;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3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18" name="Google Shape;218;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19" name="Google Shape;219;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0" name="Google Shape;220;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2"/>
        <p:cNvGrpSpPr/>
        <p:nvPr/>
      </p:nvGrpSpPr>
      <p:grpSpPr>
        <a:xfrm>
          <a:off x="0" y="0"/>
          <a:ext cx="0" cy="0"/>
          <a:chOff x="0" y="0"/>
          <a:chExt cx="0" cy="0"/>
        </a:xfrm>
      </p:grpSpPr>
      <p:sp>
        <p:nvSpPr>
          <p:cNvPr id="223" name="Google Shape;223;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4" name="Google Shape;224;p3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25" name="Google Shape;22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6" name="Google Shape;22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7" name="Google Shape;22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28"/>
        <p:cNvGrpSpPr/>
        <p:nvPr/>
      </p:nvGrpSpPr>
      <p:grpSpPr>
        <a:xfrm>
          <a:off x="0" y="0"/>
          <a:ext cx="0" cy="0"/>
          <a:chOff x="0" y="0"/>
          <a:chExt cx="0" cy="0"/>
        </a:xfrm>
      </p:grpSpPr>
      <p:sp>
        <p:nvSpPr>
          <p:cNvPr id="229" name="Google Shape;229;p3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0" name="Google Shape;230;p3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1" name="Google Shape;231;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2" name="Google Shape;232;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0"/>
        <p:cNvGrpSpPr/>
        <p:nvPr/>
      </p:nvGrpSpPr>
      <p:grpSpPr>
        <a:xfrm>
          <a:off x="0" y="0"/>
          <a:ext cx="0" cy="0"/>
          <a:chOff x="0" y="0"/>
          <a:chExt cx="0" cy="0"/>
        </a:xfrm>
      </p:grpSpPr>
      <p:sp>
        <p:nvSpPr>
          <p:cNvPr id="241" name="Google Shape;241;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3" name="Google Shape;243;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4" name="Google Shape;244;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46"/>
        <p:cNvGrpSpPr/>
        <p:nvPr/>
      </p:nvGrpSpPr>
      <p:grpSpPr>
        <a:xfrm>
          <a:off x="0" y="0"/>
          <a:ext cx="0" cy="0"/>
          <a:chOff x="0" y="0"/>
          <a:chExt cx="0" cy="0"/>
        </a:xfrm>
      </p:grpSpPr>
      <p:sp>
        <p:nvSpPr>
          <p:cNvPr id="247" name="Google Shape;247;p3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8" name="Google Shape;248;p3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9" name="Google Shape;249;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0" name="Google Shape;250;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1" name="Google Shape;251;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2"/>
        <p:cNvGrpSpPr/>
        <p:nvPr/>
      </p:nvGrpSpPr>
      <p:grpSpPr>
        <a:xfrm>
          <a:off x="0" y="0"/>
          <a:ext cx="0" cy="0"/>
          <a:chOff x="0" y="0"/>
          <a:chExt cx="0" cy="0"/>
        </a:xfrm>
      </p:grpSpPr>
      <p:sp>
        <p:nvSpPr>
          <p:cNvPr id="253" name="Google Shape;253;p4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4" name="Google Shape;254;p4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55" name="Google Shape;255;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6" name="Google Shape;256;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8"/>
        <p:cNvGrpSpPr/>
        <p:nvPr/>
      </p:nvGrpSpPr>
      <p:grpSpPr>
        <a:xfrm>
          <a:off x="0" y="0"/>
          <a:ext cx="0" cy="0"/>
          <a:chOff x="0" y="0"/>
          <a:chExt cx="0" cy="0"/>
        </a:xfrm>
      </p:grpSpPr>
      <p:sp>
        <p:nvSpPr>
          <p:cNvPr id="259" name="Google Shape;259;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4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61" name="Google Shape;261;p4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262" name="Google Shape;262;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3" name="Google Shape;263;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4" name="Google Shape;264;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5"/>
        <p:cNvGrpSpPr/>
        <p:nvPr/>
      </p:nvGrpSpPr>
      <p:grpSpPr>
        <a:xfrm>
          <a:off x="0" y="0"/>
          <a:ext cx="0" cy="0"/>
          <a:chOff x="0" y="0"/>
          <a:chExt cx="0" cy="0"/>
        </a:xfrm>
      </p:grpSpPr>
      <p:sp>
        <p:nvSpPr>
          <p:cNvPr id="266" name="Google Shape;266;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4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8" name="Google Shape;268;p4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69" name="Google Shape;269;p4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70" name="Google Shape;270;p4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71" name="Google Shape;271;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4"/>
        <p:cNvGrpSpPr/>
        <p:nvPr/>
      </p:nvGrpSpPr>
      <p:grpSpPr>
        <a:xfrm>
          <a:off x="0" y="0"/>
          <a:ext cx="0" cy="0"/>
          <a:chOff x="0" y="0"/>
          <a:chExt cx="0" cy="0"/>
        </a:xfrm>
      </p:grpSpPr>
      <p:sp>
        <p:nvSpPr>
          <p:cNvPr id="275" name="Google Shape;275;p4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6" name="Google Shape;276;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7" name="Google Shape;277;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9"/>
        <p:cNvGrpSpPr/>
        <p:nvPr/>
      </p:nvGrpSpPr>
      <p:grpSpPr>
        <a:xfrm>
          <a:off x="0" y="0"/>
          <a:ext cx="0" cy="0"/>
          <a:chOff x="0" y="0"/>
          <a:chExt cx="0" cy="0"/>
        </a:xfrm>
      </p:grpSpPr>
      <p:sp>
        <p:nvSpPr>
          <p:cNvPr id="280" name="Google Shape;280;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3"/>
        <p:cNvGrpSpPr/>
        <p:nvPr/>
      </p:nvGrpSpPr>
      <p:grpSpPr>
        <a:xfrm>
          <a:off x="0" y="0"/>
          <a:ext cx="0" cy="0"/>
          <a:chOff x="0" y="0"/>
          <a:chExt cx="0" cy="0"/>
        </a:xfrm>
      </p:grpSpPr>
      <p:sp>
        <p:nvSpPr>
          <p:cNvPr id="284" name="Google Shape;284;p45"/>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5" name="Google Shape;285;p45"/>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286" name="Google Shape;286;p45"/>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87" name="Google Shape;287;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9" name="Google Shape;289;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0"/>
        <p:cNvGrpSpPr/>
        <p:nvPr/>
      </p:nvGrpSpPr>
      <p:grpSpPr>
        <a:xfrm>
          <a:off x="0" y="0"/>
          <a:ext cx="0" cy="0"/>
          <a:chOff x="0" y="0"/>
          <a:chExt cx="0" cy="0"/>
        </a:xfrm>
      </p:grpSpPr>
      <p:sp>
        <p:nvSpPr>
          <p:cNvPr id="291" name="Google Shape;291;p46"/>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2" name="Google Shape;292;p46"/>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293" name="Google Shape;293;p46"/>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294" name="Google Shape;294;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6" name="Google Shape;296;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7"/>
        <p:cNvGrpSpPr/>
        <p:nvPr/>
      </p:nvGrpSpPr>
      <p:grpSpPr>
        <a:xfrm>
          <a:off x="0" y="0"/>
          <a:ext cx="0" cy="0"/>
          <a:chOff x="0" y="0"/>
          <a:chExt cx="0" cy="0"/>
        </a:xfrm>
      </p:grpSpPr>
      <p:sp>
        <p:nvSpPr>
          <p:cNvPr id="298" name="Google Shape;298;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9" name="Google Shape;299;p47"/>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0" name="Google Shape;300;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03"/>
        <p:cNvGrpSpPr/>
        <p:nvPr/>
      </p:nvGrpSpPr>
      <p:grpSpPr>
        <a:xfrm>
          <a:off x="0" y="0"/>
          <a:ext cx="0" cy="0"/>
          <a:chOff x="0" y="0"/>
          <a:chExt cx="0" cy="0"/>
        </a:xfrm>
      </p:grpSpPr>
      <p:sp>
        <p:nvSpPr>
          <p:cNvPr id="304" name="Google Shape;304;p48"/>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5" name="Google Shape;305;p48"/>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6" name="Google Shape;306;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8" name="Google Shape;308;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5"/>
        <p:cNvGrpSpPr/>
        <p:nvPr/>
      </p:nvGrpSpPr>
      <p:grpSpPr>
        <a:xfrm>
          <a:off x="0" y="0"/>
          <a:ext cx="0" cy="0"/>
          <a:chOff x="0" y="0"/>
          <a:chExt cx="0" cy="0"/>
        </a:xfrm>
      </p:grpSpPr>
      <p:sp>
        <p:nvSpPr>
          <p:cNvPr id="316" name="Google Shape;316;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17" name="Google Shape;317;p50"/>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8" name="Google Shape;318;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0" name="Google Shape;320;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1"/>
        <p:cNvGrpSpPr/>
        <p:nvPr/>
      </p:nvGrpSpPr>
      <p:grpSpPr>
        <a:xfrm>
          <a:off x="0" y="0"/>
          <a:ext cx="0" cy="0"/>
          <a:chOff x="0" y="0"/>
          <a:chExt cx="0" cy="0"/>
        </a:xfrm>
      </p:grpSpPr>
      <p:sp>
        <p:nvSpPr>
          <p:cNvPr id="322" name="Google Shape;322;p51"/>
          <p:cNvSpPr txBox="1">
            <a:spLocks noGrp="1"/>
          </p:cNvSpPr>
          <p:nvPr>
            <p:ph type="ctrTitle"/>
          </p:nvPr>
        </p:nvSpPr>
        <p:spPr>
          <a:xfrm>
            <a:off x="685800" y="2130427"/>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3" name="Google Shape;323;p5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24" name="Google Shape;324;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7"/>
        <p:cNvGrpSpPr/>
        <p:nvPr/>
      </p:nvGrpSpPr>
      <p:grpSpPr>
        <a:xfrm>
          <a:off x="0" y="0"/>
          <a:ext cx="0" cy="0"/>
          <a:chOff x="0" y="0"/>
          <a:chExt cx="0" cy="0"/>
        </a:xfrm>
      </p:grpSpPr>
      <p:sp>
        <p:nvSpPr>
          <p:cNvPr id="328" name="Google Shape;328;p5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29" name="Google Shape;329;p52"/>
          <p:cNvSpPr txBox="1">
            <a:spLocks noGrp="1"/>
          </p:cNvSpPr>
          <p:nvPr>
            <p:ph type="body" idx="1"/>
          </p:nvPr>
        </p:nvSpPr>
        <p:spPr>
          <a:xfrm>
            <a:off x="722313" y="2906715"/>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30" name="Google Shape;330;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1" name="Google Shape;331;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3"/>
        <p:cNvGrpSpPr/>
        <p:nvPr/>
      </p:nvGrpSpPr>
      <p:grpSpPr>
        <a:xfrm>
          <a:off x="0" y="0"/>
          <a:ext cx="0" cy="0"/>
          <a:chOff x="0" y="0"/>
          <a:chExt cx="0" cy="0"/>
        </a:xfrm>
      </p:grpSpPr>
      <p:sp>
        <p:nvSpPr>
          <p:cNvPr id="334" name="Google Shape;334;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35" name="Google Shape;335;p53"/>
          <p:cNvSpPr txBox="1">
            <a:spLocks noGrp="1"/>
          </p:cNvSpPr>
          <p:nvPr>
            <p:ph type="body" idx="1"/>
          </p:nvPr>
        </p:nvSpPr>
        <p:spPr>
          <a:xfrm>
            <a:off x="457200" y="1600202"/>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6" name="Google Shape;336;p53"/>
          <p:cNvSpPr txBox="1">
            <a:spLocks noGrp="1"/>
          </p:cNvSpPr>
          <p:nvPr>
            <p:ph type="body" idx="2"/>
          </p:nvPr>
        </p:nvSpPr>
        <p:spPr>
          <a:xfrm>
            <a:off x="4648200" y="1600202"/>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7" name="Google Shape;337;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40"/>
        <p:cNvGrpSpPr/>
        <p:nvPr/>
      </p:nvGrpSpPr>
      <p:grpSpPr>
        <a:xfrm>
          <a:off x="0" y="0"/>
          <a:ext cx="0" cy="0"/>
          <a:chOff x="0" y="0"/>
          <a:chExt cx="0" cy="0"/>
        </a:xfrm>
      </p:grpSpPr>
      <p:sp>
        <p:nvSpPr>
          <p:cNvPr id="341" name="Google Shape;341;p5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42" name="Google Shape;342;p54"/>
          <p:cNvSpPr txBox="1">
            <a:spLocks noGrp="1"/>
          </p:cNvSpPr>
          <p:nvPr>
            <p:ph type="body" idx="1"/>
          </p:nvPr>
        </p:nvSpPr>
        <p:spPr>
          <a:xfrm>
            <a:off x="457202"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43" name="Google Shape;343;p54"/>
          <p:cNvSpPr txBox="1">
            <a:spLocks noGrp="1"/>
          </p:cNvSpPr>
          <p:nvPr>
            <p:ph type="body" idx="2"/>
          </p:nvPr>
        </p:nvSpPr>
        <p:spPr>
          <a:xfrm>
            <a:off x="457202"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44" name="Google Shape;344;p54"/>
          <p:cNvSpPr txBox="1">
            <a:spLocks noGrp="1"/>
          </p:cNvSpPr>
          <p:nvPr>
            <p:ph type="body" idx="3"/>
          </p:nvPr>
        </p:nvSpPr>
        <p:spPr>
          <a:xfrm>
            <a:off x="4645027"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45" name="Google Shape;345;p54"/>
          <p:cNvSpPr txBox="1">
            <a:spLocks noGrp="1"/>
          </p:cNvSpPr>
          <p:nvPr>
            <p:ph type="body" idx="4"/>
          </p:nvPr>
        </p:nvSpPr>
        <p:spPr>
          <a:xfrm>
            <a:off x="4645027"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46" name="Google Shape;346;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7" name="Google Shape;347;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8" name="Google Shape;348;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9"/>
        <p:cNvGrpSpPr/>
        <p:nvPr/>
      </p:nvGrpSpPr>
      <p:grpSpPr>
        <a:xfrm>
          <a:off x="0" y="0"/>
          <a:ext cx="0" cy="0"/>
          <a:chOff x="0" y="0"/>
          <a:chExt cx="0" cy="0"/>
        </a:xfrm>
      </p:grpSpPr>
      <p:sp>
        <p:nvSpPr>
          <p:cNvPr id="350" name="Google Shape;350;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1" name="Google Shape;351;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2" name="Google Shape;352;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4"/>
        <p:cNvGrpSpPr/>
        <p:nvPr/>
      </p:nvGrpSpPr>
      <p:grpSpPr>
        <a:xfrm>
          <a:off x="0" y="0"/>
          <a:ext cx="0" cy="0"/>
          <a:chOff x="0" y="0"/>
          <a:chExt cx="0" cy="0"/>
        </a:xfrm>
      </p:grpSpPr>
      <p:sp>
        <p:nvSpPr>
          <p:cNvPr id="355" name="Google Shape;355;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6" name="Google Shape;356;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58"/>
        <p:cNvGrpSpPr/>
        <p:nvPr/>
      </p:nvGrpSpPr>
      <p:grpSpPr>
        <a:xfrm>
          <a:off x="0" y="0"/>
          <a:ext cx="0" cy="0"/>
          <a:chOff x="0" y="0"/>
          <a:chExt cx="0" cy="0"/>
        </a:xfrm>
      </p:grpSpPr>
      <p:sp>
        <p:nvSpPr>
          <p:cNvPr id="359" name="Google Shape;359;p57"/>
          <p:cNvSpPr txBox="1">
            <a:spLocks noGrp="1"/>
          </p:cNvSpPr>
          <p:nvPr>
            <p:ph type="title"/>
          </p:nvPr>
        </p:nvSpPr>
        <p:spPr>
          <a:xfrm>
            <a:off x="457202"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0" name="Google Shape;360;p57"/>
          <p:cNvSpPr txBox="1">
            <a:spLocks noGrp="1"/>
          </p:cNvSpPr>
          <p:nvPr>
            <p:ph type="body" idx="1"/>
          </p:nvPr>
        </p:nvSpPr>
        <p:spPr>
          <a:xfrm>
            <a:off x="3575051" y="273052"/>
            <a:ext cx="5111751"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361" name="Google Shape;361;p57"/>
          <p:cNvSpPr txBox="1">
            <a:spLocks noGrp="1"/>
          </p:cNvSpPr>
          <p:nvPr>
            <p:ph type="body" idx="2"/>
          </p:nvPr>
        </p:nvSpPr>
        <p:spPr>
          <a:xfrm>
            <a:off x="457202" y="1435102"/>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62" name="Google Shape;362;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3" name="Google Shape;363;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4" name="Google Shape;364;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65"/>
        <p:cNvGrpSpPr/>
        <p:nvPr/>
      </p:nvGrpSpPr>
      <p:grpSpPr>
        <a:xfrm>
          <a:off x="0" y="0"/>
          <a:ext cx="0" cy="0"/>
          <a:chOff x="0" y="0"/>
          <a:chExt cx="0" cy="0"/>
        </a:xfrm>
      </p:grpSpPr>
      <p:sp>
        <p:nvSpPr>
          <p:cNvPr id="366" name="Google Shape;366;p58"/>
          <p:cNvSpPr txBox="1">
            <a:spLocks noGrp="1"/>
          </p:cNvSpPr>
          <p:nvPr>
            <p:ph type="title"/>
          </p:nvPr>
        </p:nvSpPr>
        <p:spPr>
          <a:xfrm>
            <a:off x="1792288" y="4800601"/>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7" name="Google Shape;367;p58"/>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368" name="Google Shape;368;p58"/>
          <p:cNvSpPr txBox="1">
            <a:spLocks noGrp="1"/>
          </p:cNvSpPr>
          <p:nvPr>
            <p:ph type="body" idx="1"/>
          </p:nvPr>
        </p:nvSpPr>
        <p:spPr>
          <a:xfrm>
            <a:off x="1792288" y="5367339"/>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369" name="Google Shape;369;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1" name="Google Shape;371;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72"/>
        <p:cNvGrpSpPr/>
        <p:nvPr/>
      </p:nvGrpSpPr>
      <p:grpSpPr>
        <a:xfrm>
          <a:off x="0" y="0"/>
          <a:ext cx="0" cy="0"/>
          <a:chOff x="0" y="0"/>
          <a:chExt cx="0" cy="0"/>
        </a:xfrm>
      </p:grpSpPr>
      <p:sp>
        <p:nvSpPr>
          <p:cNvPr id="373" name="Google Shape;373;p5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4" name="Google Shape;374;p59"/>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5" name="Google Shape;375;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6" name="Google Shape;376;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7" name="Google Shape;377;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78"/>
        <p:cNvGrpSpPr/>
        <p:nvPr/>
      </p:nvGrpSpPr>
      <p:grpSpPr>
        <a:xfrm>
          <a:off x="0" y="0"/>
          <a:ext cx="0" cy="0"/>
          <a:chOff x="0" y="0"/>
          <a:chExt cx="0" cy="0"/>
        </a:xfrm>
      </p:grpSpPr>
      <p:sp>
        <p:nvSpPr>
          <p:cNvPr id="379" name="Google Shape;379;p60"/>
          <p:cNvSpPr txBox="1">
            <a:spLocks noGrp="1"/>
          </p:cNvSpPr>
          <p:nvPr>
            <p:ph type="title"/>
          </p:nvPr>
        </p:nvSpPr>
        <p:spPr>
          <a:xfrm rot="5400000">
            <a:off x="4732337" y="2171703"/>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0" name="Google Shape;380;p60"/>
          <p:cNvSpPr txBox="1">
            <a:spLocks noGrp="1"/>
          </p:cNvSpPr>
          <p:nvPr>
            <p:ph type="body" idx="1"/>
          </p:nvPr>
        </p:nvSpPr>
        <p:spPr>
          <a:xfrm rot="5400000">
            <a:off x="541338" y="190503"/>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1" name="Google Shape;381;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200">
                <a:solidFill>
                  <a:srgbClr val="898989"/>
                </a:solidFill>
                <a:latin typeface="Calibri"/>
                <a:ea typeface="Calibri"/>
                <a:cs typeface="Calibri"/>
                <a:sym typeface="Calibri"/>
              </a:defRPr>
            </a:lvl1pPr>
            <a:lvl2pPr marL="0" marR="0" lvl="1" indent="0" algn="r">
              <a:spcBef>
                <a:spcPts val="0"/>
              </a:spcBef>
              <a:buNone/>
              <a:defRPr sz="1200">
                <a:solidFill>
                  <a:srgbClr val="898989"/>
                </a:solidFill>
                <a:latin typeface="Calibri"/>
                <a:ea typeface="Calibri"/>
                <a:cs typeface="Calibri"/>
                <a:sym typeface="Calibri"/>
              </a:defRPr>
            </a:lvl2pPr>
            <a:lvl3pPr marL="0" marR="0" lvl="2" indent="0" algn="r">
              <a:spcBef>
                <a:spcPts val="0"/>
              </a:spcBef>
              <a:buNone/>
              <a:defRPr sz="1200">
                <a:solidFill>
                  <a:srgbClr val="898989"/>
                </a:solidFill>
                <a:latin typeface="Calibri"/>
                <a:ea typeface="Calibri"/>
                <a:cs typeface="Calibri"/>
                <a:sym typeface="Calibri"/>
              </a:defRPr>
            </a:lvl3pPr>
            <a:lvl4pPr marL="0" marR="0" lvl="3" indent="0" algn="r">
              <a:spcBef>
                <a:spcPts val="0"/>
              </a:spcBef>
              <a:buNone/>
              <a:defRPr sz="1200">
                <a:solidFill>
                  <a:srgbClr val="898989"/>
                </a:solidFill>
                <a:latin typeface="Calibri"/>
                <a:ea typeface="Calibri"/>
                <a:cs typeface="Calibri"/>
                <a:sym typeface="Calibri"/>
              </a:defRPr>
            </a:lvl4pPr>
            <a:lvl5pPr marL="0" marR="0" lvl="4" indent="0" algn="r">
              <a:spcBef>
                <a:spcPts val="0"/>
              </a:spcBef>
              <a:buNone/>
              <a:defRPr sz="1200">
                <a:solidFill>
                  <a:srgbClr val="898989"/>
                </a:solidFill>
                <a:latin typeface="Calibri"/>
                <a:ea typeface="Calibri"/>
                <a:cs typeface="Calibri"/>
                <a:sym typeface="Calibri"/>
              </a:defRPr>
            </a:lvl5pPr>
            <a:lvl6pPr marL="0" marR="0" lvl="5" indent="0" algn="r">
              <a:spcBef>
                <a:spcPts val="0"/>
              </a:spcBef>
              <a:buNone/>
              <a:defRPr sz="1200">
                <a:solidFill>
                  <a:srgbClr val="898989"/>
                </a:solidFill>
                <a:latin typeface="Calibri"/>
                <a:ea typeface="Calibri"/>
                <a:cs typeface="Calibri"/>
                <a:sym typeface="Calibri"/>
              </a:defRPr>
            </a:lvl6pPr>
            <a:lvl7pPr marL="0" marR="0" lvl="6" indent="0" algn="r">
              <a:spcBef>
                <a:spcPts val="0"/>
              </a:spcBef>
              <a:buNone/>
              <a:defRPr sz="1200">
                <a:solidFill>
                  <a:srgbClr val="898989"/>
                </a:solidFill>
                <a:latin typeface="Calibri"/>
                <a:ea typeface="Calibri"/>
                <a:cs typeface="Calibri"/>
                <a:sym typeface="Calibri"/>
              </a:defRPr>
            </a:lvl7pPr>
            <a:lvl8pPr marL="0" marR="0" lvl="7" indent="0" algn="r">
              <a:spcBef>
                <a:spcPts val="0"/>
              </a:spcBef>
              <a:buNone/>
              <a:defRPr sz="1200">
                <a:solidFill>
                  <a:srgbClr val="898989"/>
                </a:solidFill>
                <a:latin typeface="Calibri"/>
                <a:ea typeface="Calibri"/>
                <a:cs typeface="Calibri"/>
                <a:sym typeface="Calibri"/>
              </a:defRPr>
            </a:lvl8pPr>
            <a:lvl9pPr marL="0" marR="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None/>
              <a:defRPr sz="12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None/>
              <a:defRPr sz="12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None/>
              <a:defRPr sz="12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None/>
              <a:defRPr sz="12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None/>
              <a:defRPr sz="12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None/>
              <a:defRPr sz="12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None/>
              <a:defRPr sz="12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1" name="Google Shape;161;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2" name="Google Shape;162;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3" name="Google Shape;163;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4" name="Google Shape;164;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5" name="Google Shape;235;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6" name="Google Shape;236;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7" name="Google Shape;237;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8" name="Google Shape;238;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39" name="Google Shape;239;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9"/>
        <p:cNvGrpSpPr/>
        <p:nvPr/>
      </p:nvGrpSpPr>
      <p:grpSpPr>
        <a:xfrm>
          <a:off x="0" y="0"/>
          <a:ext cx="0" cy="0"/>
          <a:chOff x="0" y="0"/>
          <a:chExt cx="0" cy="0"/>
        </a:xfrm>
      </p:grpSpPr>
      <p:sp>
        <p:nvSpPr>
          <p:cNvPr id="310" name="Google Shape;310;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11" name="Google Shape;311;p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12" name="Google Shape;312;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3" name="Google Shape;313;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4" name="Google Shape;314;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23.xml"/><Relationship Id="rId5" Type="http://schemas.openxmlformats.org/officeDocument/2006/relationships/image" Target="../media/image11.jpg"/><Relationship Id="rId4" Type="http://schemas.openxmlformats.org/officeDocument/2006/relationships/hyperlink" Target="http://1.bp.blogspot.com/-bnLV8En--8g/TyVCDGKrRqI/AAAAAAAAFHQ/q-syPnKMGZA/s1600/equinox2.jp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23.xml"/><Relationship Id="rId5" Type="http://schemas.openxmlformats.org/officeDocument/2006/relationships/image" Target="../media/image15.jpg"/><Relationship Id="rId4" Type="http://schemas.openxmlformats.org/officeDocument/2006/relationships/image" Target="../media/image14.jp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23.xml"/><Relationship Id="rId4" Type="http://schemas.openxmlformats.org/officeDocument/2006/relationships/image" Target="../media/image19.jpg"/></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hyperlink" Target="https://www.teacherspayteachers.com/Product/Earth-in-the-Universe-Unit-1744252"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23.xm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23.xml"/><Relationship Id="rId4" Type="http://schemas.openxmlformats.org/officeDocument/2006/relationships/image" Target="../media/image23.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23.xml"/><Relationship Id="rId5" Type="http://schemas.openxmlformats.org/officeDocument/2006/relationships/image" Target="../media/image25.gif"/><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4.xml"/><Relationship Id="rId1" Type="http://schemas.openxmlformats.org/officeDocument/2006/relationships/slideLayout" Target="../slideLayouts/slideLayout34.xml"/><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23.xml"/><Relationship Id="rId5" Type="http://schemas.openxmlformats.org/officeDocument/2006/relationships/image" Target="../media/image29.jpg"/><Relationship Id="rId4" Type="http://schemas.openxmlformats.org/officeDocument/2006/relationships/image" Target="../media/image28.jpg"/></Relationships>
</file>

<file path=ppt/slides/_rels/slide3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7.xml"/><Relationship Id="rId1" Type="http://schemas.openxmlformats.org/officeDocument/2006/relationships/slideLayout" Target="../slideLayouts/slideLayout23.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23.xml"/><Relationship Id="rId4"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9.xml"/><Relationship Id="rId1" Type="http://schemas.openxmlformats.org/officeDocument/2006/relationships/slideLayout" Target="../slideLayouts/slideLayout3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0.xml"/><Relationship Id="rId1" Type="http://schemas.openxmlformats.org/officeDocument/2006/relationships/slideLayout" Target="../slideLayouts/slideLayout23.xml"/><Relationship Id="rId4" Type="http://schemas.openxmlformats.org/officeDocument/2006/relationships/image" Target="../media/image35.gif"/></Relationships>
</file>

<file path=ppt/slides/_rels/slide4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1.xml"/><Relationship Id="rId1" Type="http://schemas.openxmlformats.org/officeDocument/2006/relationships/slideLayout" Target="../slideLayouts/slideLayout34.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2.xml"/><Relationship Id="rId1" Type="http://schemas.openxmlformats.org/officeDocument/2006/relationships/slideLayout" Target="../slideLayouts/slideLayout23.xml"/><Relationship Id="rId4" Type="http://schemas.openxmlformats.org/officeDocument/2006/relationships/image" Target="../media/image37.jpg"/></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3.xml"/><Relationship Id="rId1" Type="http://schemas.openxmlformats.org/officeDocument/2006/relationships/slideLayout" Target="../slideLayouts/slideLayout23.xml"/><Relationship Id="rId4" Type="http://schemas.openxmlformats.org/officeDocument/2006/relationships/image" Target="../media/image38.jpg"/></Relationships>
</file>

<file path=ppt/slides/_rels/slide4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4.xml"/><Relationship Id="rId1" Type="http://schemas.openxmlformats.org/officeDocument/2006/relationships/slideLayout" Target="../slideLayouts/slideLayout23.xml"/><Relationship Id="rId4" Type="http://schemas.openxmlformats.org/officeDocument/2006/relationships/image" Target="../media/image39.jpg"/></Relationships>
</file>

<file path=ppt/slides/_rels/slide4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6.xml"/><Relationship Id="rId1" Type="http://schemas.openxmlformats.org/officeDocument/2006/relationships/slideLayout" Target="../slideLayouts/slideLayout23.xml"/><Relationship Id="rId5" Type="http://schemas.openxmlformats.org/officeDocument/2006/relationships/image" Target="../media/image40.jpg"/><Relationship Id="rId4" Type="http://schemas.openxmlformats.org/officeDocument/2006/relationships/hyperlink" Target="http://2.bp.blogspot.com/-wqmFDmp7_4o/TyVBWYnWDeI/AAAAAAAAFHI/Q_g8zf14H14/s1600/solstice2.jp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7.xml"/><Relationship Id="rId1" Type="http://schemas.openxmlformats.org/officeDocument/2006/relationships/slideLayout" Target="../slideLayouts/slideLayout12.xml"/><Relationship Id="rId4" Type="http://schemas.openxmlformats.org/officeDocument/2006/relationships/image" Target="../media/image41.jpg"/></Relationships>
</file>

<file path=ppt/slides/_rels/slide4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8.xml"/><Relationship Id="rId1" Type="http://schemas.openxmlformats.org/officeDocument/2006/relationships/slideLayout" Target="../slideLayouts/slideLayout23.xml"/><Relationship Id="rId5" Type="http://schemas.openxmlformats.org/officeDocument/2006/relationships/image" Target="../media/image14.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9.xml"/><Relationship Id="rId1" Type="http://schemas.openxmlformats.org/officeDocument/2006/relationships/slideLayout" Target="../slideLayouts/slideLayout12.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hyperlink" Target="https://www.teacherspayteachers.com/Product/Earth-in-the-Universe-Unit-1744252" TargetMode="External"/><Relationship Id="rId2" Type="http://schemas.openxmlformats.org/officeDocument/2006/relationships/notesSlide" Target="../notesSlides/notesSlide52.xml"/><Relationship Id="rId1" Type="http://schemas.openxmlformats.org/officeDocument/2006/relationships/slideLayout" Target="../slideLayouts/slideLayout24.xml"/><Relationship Id="rId6" Type="http://schemas.openxmlformats.org/officeDocument/2006/relationships/image" Target="../media/image44.png"/><Relationship Id="rId5" Type="http://schemas.openxmlformats.org/officeDocument/2006/relationships/hyperlink" Target="https://www.teacherspayteachers.com/Product/Earth-in-the-Universe-VOCABULARY-WORD-WALL-2186583" TargetMode="Externa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hyperlink" Target="https://www.teacherspayteachers.com/Store/Middle-School-Science-And-Other-Loose-Ends" TargetMode="External"/><Relationship Id="rId2" Type="http://schemas.openxmlformats.org/officeDocument/2006/relationships/notesSlide" Target="../notesSlides/notesSlide53.xml"/><Relationship Id="rId1" Type="http://schemas.openxmlformats.org/officeDocument/2006/relationships/slideLayout" Target="../slideLayouts/slideLayout45.xml"/><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hyperlink" Target="http://www.teacherspayteachers.com/Store/Fun-For-Learning" TargetMode="External"/><Relationship Id="rId7" Type="http://schemas.openxmlformats.org/officeDocument/2006/relationships/hyperlink" Target="http://www.teacherspayteachers.com/Store/Lindy-Du-Plessis" TargetMode="External"/><Relationship Id="rId2" Type="http://schemas.openxmlformats.org/officeDocument/2006/relationships/notesSlide" Target="../notesSlides/notesSlide54.xml"/><Relationship Id="rId1" Type="http://schemas.openxmlformats.org/officeDocument/2006/relationships/slideLayout" Target="../slideLayouts/slideLayout45.xml"/><Relationship Id="rId6" Type="http://schemas.openxmlformats.org/officeDocument/2006/relationships/image" Target="../media/image47.png"/><Relationship Id="rId5" Type="http://schemas.openxmlformats.org/officeDocument/2006/relationships/hyperlink" Target="http://www.mrsfultzstore.com/" TargetMode="External"/><Relationship Id="rId4" Type="http://schemas.openxmlformats.org/officeDocument/2006/relationships/image" Target="../media/image46.png"/><Relationship Id="rId9" Type="http://schemas.openxmlformats.org/officeDocument/2006/relationships/image" Target="../media/image4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pic>
        <p:nvPicPr>
          <p:cNvPr id="388" name="Google Shape;388;p61" descr="C:\Users\User\Documents\Flash Drive\TPT\TPT\Graphics\Stripes and Chevron Digital Paper Pack\yellow chevron jpeg.jpg"/>
          <p:cNvPicPr preferRelativeResize="0"/>
          <p:nvPr/>
        </p:nvPicPr>
        <p:blipFill rotWithShape="1">
          <a:blip r:embed="rId3">
            <a:alphaModFix/>
          </a:blip>
          <a:srcRect/>
          <a:stretch/>
        </p:blipFill>
        <p:spPr>
          <a:xfrm>
            <a:off x="0" y="96384"/>
            <a:ext cx="9144000" cy="6761616"/>
          </a:xfrm>
          <a:prstGeom prst="rect">
            <a:avLst/>
          </a:prstGeom>
          <a:noFill/>
          <a:ln>
            <a:noFill/>
          </a:ln>
        </p:spPr>
      </p:pic>
      <p:pic>
        <p:nvPicPr>
          <p:cNvPr id="389" name="Google Shape;389;p61" descr="C:\Users\User\Documents\Flash Drive\TPT\TPT\Graphics\TheClipartFactory-PolkaDotPapers_PNGs\TCF-PolkaDotsLimeGreen-02.png"/>
          <p:cNvPicPr preferRelativeResize="0"/>
          <p:nvPr/>
        </p:nvPicPr>
        <p:blipFill rotWithShape="1">
          <a:blip r:embed="rId4">
            <a:alphaModFix/>
          </a:blip>
          <a:srcRect/>
          <a:stretch/>
        </p:blipFill>
        <p:spPr>
          <a:xfrm>
            <a:off x="3969" y="0"/>
            <a:ext cx="9144000" cy="3381375"/>
          </a:xfrm>
          <a:prstGeom prst="rect">
            <a:avLst/>
          </a:prstGeom>
          <a:noFill/>
          <a:ln>
            <a:noFill/>
          </a:ln>
        </p:spPr>
      </p:pic>
      <p:sp>
        <p:nvSpPr>
          <p:cNvPr id="390" name="Google Shape;390;p61"/>
          <p:cNvSpPr/>
          <p:nvPr/>
        </p:nvSpPr>
        <p:spPr>
          <a:xfrm>
            <a:off x="0" y="2209800"/>
            <a:ext cx="9144000" cy="1205366"/>
          </a:xfrm>
          <a:prstGeom prst="rect">
            <a:avLst/>
          </a:prstGeom>
          <a:solidFill>
            <a:srgbClr val="00B0F0"/>
          </a:soli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91" name="Google Shape;391;p61" descr="G:\TPT\TPT\Graphics\fultz chalk basics\fultz black frame.png"/>
          <p:cNvPicPr preferRelativeResize="0"/>
          <p:nvPr/>
        </p:nvPicPr>
        <p:blipFill rotWithShape="1">
          <a:blip r:embed="rId5">
            <a:alphaModFix/>
          </a:blip>
          <a:srcRect/>
          <a:stretch/>
        </p:blipFill>
        <p:spPr>
          <a:xfrm rot="-5400000">
            <a:off x="1143007" y="-1143000"/>
            <a:ext cx="6858000" cy="9143999"/>
          </a:xfrm>
          <a:prstGeom prst="rect">
            <a:avLst/>
          </a:prstGeom>
          <a:noFill/>
          <a:ln>
            <a:noFill/>
          </a:ln>
        </p:spPr>
      </p:pic>
      <p:sp>
        <p:nvSpPr>
          <p:cNvPr id="392" name="Google Shape;392;p61"/>
          <p:cNvSpPr txBox="1"/>
          <p:nvPr/>
        </p:nvSpPr>
        <p:spPr>
          <a:xfrm>
            <a:off x="591244" y="2209800"/>
            <a:ext cx="8019356" cy="403187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0" i="0" u="none" strike="noStrike" cap="none">
                <a:solidFill>
                  <a:srgbClr val="F2F2F2"/>
                </a:solidFill>
                <a:latin typeface="Aharoni"/>
                <a:ea typeface="Aharoni"/>
                <a:cs typeface="Aharoni"/>
                <a:sym typeface="Aharoni"/>
              </a:rPr>
              <a:t>Earth/Sun/Moon</a:t>
            </a:r>
            <a:endParaRPr/>
          </a:p>
          <a:p>
            <a:pPr marL="0" marR="0" lvl="0" indent="0" algn="ctr" rtl="0">
              <a:spcBef>
                <a:spcPts val="0"/>
              </a:spcBef>
              <a:spcAft>
                <a:spcPts val="0"/>
              </a:spcAft>
              <a:buNone/>
            </a:pPr>
            <a:r>
              <a:rPr lang="en-US" sz="6000" b="0" i="0" u="none" strike="noStrike" cap="none">
                <a:solidFill>
                  <a:srgbClr val="F2F2F2"/>
                </a:solidFill>
                <a:latin typeface="Aharoni"/>
                <a:ea typeface="Aharoni"/>
                <a:cs typeface="Aharoni"/>
                <a:sym typeface="Aharoni"/>
              </a:rPr>
              <a:t>BINGO</a:t>
            </a:r>
            <a:endParaRPr/>
          </a:p>
          <a:p>
            <a:pPr marL="0" marR="0" lvl="0" indent="0" algn="ctr" rtl="0">
              <a:spcBef>
                <a:spcPts val="0"/>
              </a:spcBef>
              <a:spcAft>
                <a:spcPts val="0"/>
              </a:spcAft>
              <a:buNone/>
            </a:pPr>
            <a:r>
              <a:rPr lang="en-US" sz="3200" b="0" i="0" u="none" strike="noStrike" cap="none">
                <a:solidFill>
                  <a:srgbClr val="F2F2F2"/>
                </a:solidFill>
                <a:latin typeface="Aharoni"/>
                <a:ea typeface="Aharoni"/>
                <a:cs typeface="Aharoni"/>
                <a:sym typeface="Aharoni"/>
              </a:rPr>
              <a:t>Earth-Sun-Moon Relationship, </a:t>
            </a:r>
            <a:endParaRPr/>
          </a:p>
          <a:p>
            <a:pPr marL="0" marR="0" lvl="0" indent="0" algn="ctr" rtl="0">
              <a:spcBef>
                <a:spcPts val="0"/>
              </a:spcBef>
              <a:spcAft>
                <a:spcPts val="0"/>
              </a:spcAft>
              <a:buNone/>
            </a:pPr>
            <a:r>
              <a:rPr lang="en-US" sz="3200" b="0" i="0" u="none" strike="noStrike" cap="none">
                <a:solidFill>
                  <a:srgbClr val="F2F2F2"/>
                </a:solidFill>
                <a:latin typeface="Aharoni"/>
                <a:ea typeface="Aharoni"/>
                <a:cs typeface="Aharoni"/>
                <a:sym typeface="Aharoni"/>
              </a:rPr>
              <a:t>Moon Phases, Eclipses, Tides</a:t>
            </a:r>
            <a:endParaRPr/>
          </a:p>
          <a:p>
            <a:pPr marL="0" marR="0" lvl="0" indent="0" algn="ctr" rtl="0">
              <a:spcBef>
                <a:spcPts val="0"/>
              </a:spcBef>
              <a:spcAft>
                <a:spcPts val="0"/>
              </a:spcAft>
              <a:buNone/>
            </a:pPr>
            <a:endParaRPr sz="7200" b="0" i="0" u="none" strike="noStrike" cap="none">
              <a:solidFill>
                <a:srgbClr val="F2F2F2"/>
              </a:solidFill>
              <a:latin typeface="Aharoni"/>
              <a:ea typeface="Aharoni"/>
              <a:cs typeface="Aharoni"/>
              <a:sym typeface="Aharoni"/>
            </a:endParaRPr>
          </a:p>
        </p:txBody>
      </p:sp>
      <p:pic>
        <p:nvPicPr>
          <p:cNvPr id="393" name="Google Shape;393;p61" descr="https://encrypted-tbn3.gstatic.com/images?q=tbn:ANd9GcQ8EPCpAh7PKV3KECWHRudHOjB00Rf_dICAxcUnilUoAXPaq1jB"/>
          <p:cNvPicPr preferRelativeResize="0"/>
          <p:nvPr/>
        </p:nvPicPr>
        <p:blipFill rotWithShape="1">
          <a:blip r:embed="rId6">
            <a:alphaModFix/>
          </a:blip>
          <a:srcRect/>
          <a:stretch/>
        </p:blipFill>
        <p:spPr>
          <a:xfrm>
            <a:off x="-276973" y="4038600"/>
            <a:ext cx="2943974" cy="2978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graphicFrame>
        <p:nvGraphicFramePr>
          <p:cNvPr id="489" name="Google Shape;489;p70"/>
          <p:cNvGraphicFramePr/>
          <p:nvPr/>
        </p:nvGraphicFramePr>
        <p:xfrm>
          <a:off x="1295400" y="1371600"/>
          <a:ext cx="3000000" cy="3000000"/>
        </p:xfrm>
        <a:graphic>
          <a:graphicData uri="http://schemas.openxmlformats.org/drawingml/2006/table">
            <a:tbl>
              <a:tblPr firstRow="1" bandRow="1">
                <a:noFill/>
                <a:tableStyleId>{6155AFFE-FA8F-490C-B69E-1145756AC2D5}</a:tableStyleId>
              </a:tblPr>
              <a:tblGrid>
                <a:gridCol w="1143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9901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0"/>
                  </a:ext>
                </a:extLst>
              </a:tr>
              <a:tr h="1060825">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1"/>
                  </a:ext>
                </a:extLst>
              </a:tr>
              <a:tr h="9901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2"/>
                  </a:ext>
                </a:extLst>
              </a:tr>
              <a:tr h="107375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3"/>
                  </a:ext>
                </a:extLst>
              </a:tr>
              <a:tr h="116015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4"/>
                  </a:ext>
                </a:extLst>
              </a:tr>
            </a:tbl>
          </a:graphicData>
        </a:graphic>
      </p:graphicFrame>
      <p:sp>
        <p:nvSpPr>
          <p:cNvPr id="490" name="Google Shape;490;p70"/>
          <p:cNvSpPr txBox="1"/>
          <p:nvPr/>
        </p:nvSpPr>
        <p:spPr>
          <a:xfrm>
            <a:off x="1371600" y="0"/>
            <a:ext cx="929640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0">
                <a:solidFill>
                  <a:srgbClr val="0070C0"/>
                </a:solidFill>
                <a:latin typeface="Aharoni"/>
                <a:ea typeface="Aharoni"/>
                <a:cs typeface="Aharoni"/>
                <a:sym typeface="Aharoni"/>
              </a:rPr>
              <a:t>Four Corners</a:t>
            </a:r>
            <a:endParaRPr sz="8000">
              <a:solidFill>
                <a:srgbClr val="0070C0"/>
              </a:solidFill>
              <a:latin typeface="Aharoni"/>
              <a:ea typeface="Aharoni"/>
              <a:cs typeface="Aharoni"/>
              <a:sym typeface="Aharoni"/>
            </a:endParaRPr>
          </a:p>
        </p:txBody>
      </p:sp>
      <p:sp>
        <p:nvSpPr>
          <p:cNvPr id="491" name="Google Shape;491;p70"/>
          <p:cNvSpPr/>
          <p:nvPr/>
        </p:nvSpPr>
        <p:spPr>
          <a:xfrm>
            <a:off x="1524000" y="1600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92" name="Google Shape;492;p70"/>
          <p:cNvSpPr/>
          <p:nvPr/>
        </p:nvSpPr>
        <p:spPr>
          <a:xfrm>
            <a:off x="6705600" y="1588325"/>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93" name="Google Shape;493;p70"/>
          <p:cNvSpPr/>
          <p:nvPr/>
        </p:nvSpPr>
        <p:spPr>
          <a:xfrm>
            <a:off x="6705600" y="5791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94" name="Google Shape;494;p70"/>
          <p:cNvSpPr/>
          <p:nvPr/>
        </p:nvSpPr>
        <p:spPr>
          <a:xfrm>
            <a:off x="1524000" y="5791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graphicFrame>
        <p:nvGraphicFramePr>
          <p:cNvPr id="499" name="Google Shape;499;p71"/>
          <p:cNvGraphicFramePr/>
          <p:nvPr/>
        </p:nvGraphicFramePr>
        <p:xfrm>
          <a:off x="1295400" y="1371600"/>
          <a:ext cx="3000000" cy="3000000"/>
        </p:xfrm>
        <a:graphic>
          <a:graphicData uri="http://schemas.openxmlformats.org/drawingml/2006/table">
            <a:tbl>
              <a:tblPr firstRow="1" bandRow="1">
                <a:noFill/>
                <a:tableStyleId>{6155AFFE-FA8F-490C-B69E-1145756AC2D5}</a:tableStyleId>
              </a:tblPr>
              <a:tblGrid>
                <a:gridCol w="1143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9901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0"/>
                  </a:ext>
                </a:extLst>
              </a:tr>
              <a:tr h="1060825">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1"/>
                  </a:ext>
                </a:extLst>
              </a:tr>
              <a:tr h="9901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2"/>
                  </a:ext>
                </a:extLst>
              </a:tr>
              <a:tr h="107375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3"/>
                  </a:ext>
                </a:extLst>
              </a:tr>
              <a:tr h="116015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4"/>
                  </a:ext>
                </a:extLst>
              </a:tr>
            </a:tbl>
          </a:graphicData>
        </a:graphic>
      </p:graphicFrame>
      <p:sp>
        <p:nvSpPr>
          <p:cNvPr id="500" name="Google Shape;500;p71"/>
          <p:cNvSpPr txBox="1"/>
          <p:nvPr/>
        </p:nvSpPr>
        <p:spPr>
          <a:xfrm>
            <a:off x="2286000" y="-1"/>
            <a:ext cx="929640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0">
                <a:solidFill>
                  <a:srgbClr val="0070C0"/>
                </a:solidFill>
                <a:latin typeface="Aharoni"/>
                <a:ea typeface="Aharoni"/>
                <a:cs typeface="Aharoni"/>
                <a:sym typeface="Aharoni"/>
              </a:rPr>
              <a:t>Box It In</a:t>
            </a:r>
            <a:endParaRPr sz="8000">
              <a:solidFill>
                <a:srgbClr val="0070C0"/>
              </a:solidFill>
              <a:latin typeface="Aharoni"/>
              <a:ea typeface="Aharoni"/>
              <a:cs typeface="Aharoni"/>
              <a:sym typeface="Aharoni"/>
            </a:endParaRPr>
          </a:p>
        </p:txBody>
      </p:sp>
      <p:sp>
        <p:nvSpPr>
          <p:cNvPr id="501" name="Google Shape;501;p71"/>
          <p:cNvSpPr/>
          <p:nvPr/>
        </p:nvSpPr>
        <p:spPr>
          <a:xfrm>
            <a:off x="2759034" y="25908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2" name="Google Shape;502;p71"/>
          <p:cNvSpPr/>
          <p:nvPr/>
        </p:nvSpPr>
        <p:spPr>
          <a:xfrm>
            <a:off x="5374574" y="25908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3" name="Google Shape;503;p71"/>
          <p:cNvSpPr/>
          <p:nvPr/>
        </p:nvSpPr>
        <p:spPr>
          <a:xfrm>
            <a:off x="2755076" y="36576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4" name="Google Shape;504;p71"/>
          <p:cNvSpPr/>
          <p:nvPr/>
        </p:nvSpPr>
        <p:spPr>
          <a:xfrm>
            <a:off x="5410200" y="36576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5" name="Google Shape;505;p71"/>
          <p:cNvSpPr/>
          <p:nvPr/>
        </p:nvSpPr>
        <p:spPr>
          <a:xfrm>
            <a:off x="4071257" y="4692238"/>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6" name="Google Shape;506;p71"/>
          <p:cNvSpPr/>
          <p:nvPr/>
        </p:nvSpPr>
        <p:spPr>
          <a:xfrm>
            <a:off x="5397335" y="4674425"/>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7" name="Google Shape;507;p71"/>
          <p:cNvSpPr/>
          <p:nvPr/>
        </p:nvSpPr>
        <p:spPr>
          <a:xfrm>
            <a:off x="2755076" y="4648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08" name="Google Shape;508;p71"/>
          <p:cNvSpPr/>
          <p:nvPr/>
        </p:nvSpPr>
        <p:spPr>
          <a:xfrm>
            <a:off x="4087091" y="25908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graphicFrame>
        <p:nvGraphicFramePr>
          <p:cNvPr id="513" name="Google Shape;513;p72"/>
          <p:cNvGraphicFramePr/>
          <p:nvPr/>
        </p:nvGraphicFramePr>
        <p:xfrm>
          <a:off x="1295400" y="1371600"/>
          <a:ext cx="3000000" cy="3000000"/>
        </p:xfrm>
        <a:graphic>
          <a:graphicData uri="http://schemas.openxmlformats.org/drawingml/2006/table">
            <a:tbl>
              <a:tblPr firstRow="1" bandRow="1">
                <a:noFill/>
                <a:tableStyleId>{6155AFFE-FA8F-490C-B69E-1145756AC2D5}</a:tableStyleId>
              </a:tblPr>
              <a:tblGrid>
                <a:gridCol w="1143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9901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0"/>
                  </a:ext>
                </a:extLst>
              </a:tr>
              <a:tr h="1060825">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1"/>
                  </a:ext>
                </a:extLst>
              </a:tr>
              <a:tr h="9901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2"/>
                  </a:ext>
                </a:extLst>
              </a:tr>
              <a:tr h="107375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3"/>
                  </a:ext>
                </a:extLst>
              </a:tr>
              <a:tr h="116015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4"/>
                  </a:ext>
                </a:extLst>
              </a:tr>
            </a:tbl>
          </a:graphicData>
        </a:graphic>
      </p:graphicFrame>
      <p:sp>
        <p:nvSpPr>
          <p:cNvPr id="514" name="Google Shape;514;p72"/>
          <p:cNvSpPr txBox="1"/>
          <p:nvPr/>
        </p:nvSpPr>
        <p:spPr>
          <a:xfrm>
            <a:off x="1981200" y="-1"/>
            <a:ext cx="929640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0">
                <a:solidFill>
                  <a:srgbClr val="0070C0"/>
                </a:solidFill>
                <a:latin typeface="Aharoni"/>
                <a:ea typeface="Aharoni"/>
                <a:cs typeface="Aharoni"/>
                <a:sym typeface="Aharoni"/>
              </a:rPr>
              <a:t>Box It Out</a:t>
            </a:r>
            <a:endParaRPr sz="8000">
              <a:solidFill>
                <a:srgbClr val="0070C0"/>
              </a:solidFill>
              <a:latin typeface="Aharoni"/>
              <a:ea typeface="Aharoni"/>
              <a:cs typeface="Aharoni"/>
              <a:sym typeface="Aharoni"/>
            </a:endParaRPr>
          </a:p>
        </p:txBody>
      </p:sp>
      <p:sp>
        <p:nvSpPr>
          <p:cNvPr id="515" name="Google Shape;515;p72"/>
          <p:cNvSpPr/>
          <p:nvPr/>
        </p:nvSpPr>
        <p:spPr>
          <a:xfrm>
            <a:off x="1524000" y="1600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6" name="Google Shape;516;p72"/>
          <p:cNvSpPr/>
          <p:nvPr/>
        </p:nvSpPr>
        <p:spPr>
          <a:xfrm>
            <a:off x="2743200" y="1607622"/>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7" name="Google Shape;517;p72"/>
          <p:cNvSpPr/>
          <p:nvPr/>
        </p:nvSpPr>
        <p:spPr>
          <a:xfrm>
            <a:off x="1524000" y="25908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8" name="Google Shape;518;p72"/>
          <p:cNvSpPr/>
          <p:nvPr/>
        </p:nvSpPr>
        <p:spPr>
          <a:xfrm>
            <a:off x="4114800" y="1607622"/>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19" name="Google Shape;519;p72"/>
          <p:cNvSpPr/>
          <p:nvPr/>
        </p:nvSpPr>
        <p:spPr>
          <a:xfrm>
            <a:off x="1541813" y="5791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0" name="Google Shape;520;p72"/>
          <p:cNvSpPr/>
          <p:nvPr/>
        </p:nvSpPr>
        <p:spPr>
          <a:xfrm>
            <a:off x="5397335" y="1607622"/>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1" name="Google Shape;521;p72"/>
          <p:cNvSpPr/>
          <p:nvPr/>
        </p:nvSpPr>
        <p:spPr>
          <a:xfrm>
            <a:off x="1524000" y="36576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2" name="Google Shape;522;p72"/>
          <p:cNvSpPr/>
          <p:nvPr/>
        </p:nvSpPr>
        <p:spPr>
          <a:xfrm>
            <a:off x="1541813" y="4674425"/>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3" name="Google Shape;523;p72"/>
          <p:cNvSpPr/>
          <p:nvPr/>
        </p:nvSpPr>
        <p:spPr>
          <a:xfrm>
            <a:off x="6674922" y="4674425"/>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4" name="Google Shape;524;p72"/>
          <p:cNvSpPr/>
          <p:nvPr/>
        </p:nvSpPr>
        <p:spPr>
          <a:xfrm>
            <a:off x="6705600" y="5791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5" name="Google Shape;525;p72"/>
          <p:cNvSpPr/>
          <p:nvPr/>
        </p:nvSpPr>
        <p:spPr>
          <a:xfrm>
            <a:off x="5397335" y="5801591"/>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6" name="Google Shape;526;p72"/>
          <p:cNvSpPr/>
          <p:nvPr/>
        </p:nvSpPr>
        <p:spPr>
          <a:xfrm>
            <a:off x="4195948" y="5791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7" name="Google Shape;527;p72"/>
          <p:cNvSpPr/>
          <p:nvPr/>
        </p:nvSpPr>
        <p:spPr>
          <a:xfrm>
            <a:off x="2780805" y="5786747"/>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8" name="Google Shape;528;p72"/>
          <p:cNvSpPr/>
          <p:nvPr/>
        </p:nvSpPr>
        <p:spPr>
          <a:xfrm>
            <a:off x="6692735" y="1607622"/>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29" name="Google Shape;529;p72"/>
          <p:cNvSpPr/>
          <p:nvPr/>
        </p:nvSpPr>
        <p:spPr>
          <a:xfrm>
            <a:off x="6659088" y="25908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0" name="Google Shape;530;p72"/>
          <p:cNvSpPr/>
          <p:nvPr/>
        </p:nvSpPr>
        <p:spPr>
          <a:xfrm>
            <a:off x="6674922" y="3667991"/>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graphicFrame>
        <p:nvGraphicFramePr>
          <p:cNvPr id="535" name="Google Shape;535;p73"/>
          <p:cNvGraphicFramePr/>
          <p:nvPr/>
        </p:nvGraphicFramePr>
        <p:xfrm>
          <a:off x="1295400" y="1371600"/>
          <a:ext cx="3000000" cy="3000000"/>
        </p:xfrm>
        <a:graphic>
          <a:graphicData uri="http://schemas.openxmlformats.org/drawingml/2006/table">
            <a:tbl>
              <a:tblPr firstRow="1" bandRow="1">
                <a:noFill/>
                <a:tableStyleId>{6155AFFE-FA8F-490C-B69E-1145756AC2D5}</a:tableStyleId>
              </a:tblPr>
              <a:tblGrid>
                <a:gridCol w="1143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9901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0"/>
                  </a:ext>
                </a:extLst>
              </a:tr>
              <a:tr h="1060825">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1"/>
                  </a:ext>
                </a:extLst>
              </a:tr>
              <a:tr h="9901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2"/>
                  </a:ext>
                </a:extLst>
              </a:tr>
              <a:tr h="107375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3"/>
                  </a:ext>
                </a:extLst>
              </a:tr>
              <a:tr h="116015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4"/>
                  </a:ext>
                </a:extLst>
              </a:tr>
            </a:tbl>
          </a:graphicData>
        </a:graphic>
      </p:graphicFrame>
      <p:sp>
        <p:nvSpPr>
          <p:cNvPr id="536" name="Google Shape;536;p73"/>
          <p:cNvSpPr txBox="1"/>
          <p:nvPr/>
        </p:nvSpPr>
        <p:spPr>
          <a:xfrm>
            <a:off x="3124200" y="-1"/>
            <a:ext cx="929640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0">
                <a:solidFill>
                  <a:srgbClr val="0070C0"/>
                </a:solidFill>
                <a:latin typeface="Aharoni"/>
                <a:ea typeface="Aharoni"/>
                <a:cs typeface="Aharoni"/>
                <a:sym typeface="Aharoni"/>
              </a:rPr>
              <a:t>Big T</a:t>
            </a:r>
            <a:endParaRPr sz="8000">
              <a:solidFill>
                <a:srgbClr val="0070C0"/>
              </a:solidFill>
              <a:latin typeface="Aharoni"/>
              <a:ea typeface="Aharoni"/>
              <a:cs typeface="Aharoni"/>
              <a:sym typeface="Aharoni"/>
            </a:endParaRPr>
          </a:p>
        </p:txBody>
      </p:sp>
      <p:sp>
        <p:nvSpPr>
          <p:cNvPr id="537" name="Google Shape;537;p73"/>
          <p:cNvSpPr/>
          <p:nvPr/>
        </p:nvSpPr>
        <p:spPr>
          <a:xfrm>
            <a:off x="2755076" y="1600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8" name="Google Shape;538;p73"/>
          <p:cNvSpPr/>
          <p:nvPr/>
        </p:nvSpPr>
        <p:spPr>
          <a:xfrm>
            <a:off x="5410200" y="1593273"/>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39" name="Google Shape;539;p73"/>
          <p:cNvSpPr/>
          <p:nvPr/>
        </p:nvSpPr>
        <p:spPr>
          <a:xfrm>
            <a:off x="1600200" y="1593273"/>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0" name="Google Shape;540;p73"/>
          <p:cNvSpPr/>
          <p:nvPr/>
        </p:nvSpPr>
        <p:spPr>
          <a:xfrm>
            <a:off x="6705600" y="1593273"/>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1" name="Google Shape;541;p73"/>
          <p:cNvSpPr/>
          <p:nvPr/>
        </p:nvSpPr>
        <p:spPr>
          <a:xfrm>
            <a:off x="4087091" y="4692238"/>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2" name="Google Shape;542;p73"/>
          <p:cNvSpPr/>
          <p:nvPr/>
        </p:nvSpPr>
        <p:spPr>
          <a:xfrm>
            <a:off x="4087091" y="36576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3" name="Google Shape;543;p73"/>
          <p:cNvSpPr/>
          <p:nvPr/>
        </p:nvSpPr>
        <p:spPr>
          <a:xfrm>
            <a:off x="4087091" y="1593273"/>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4" name="Google Shape;544;p73"/>
          <p:cNvSpPr/>
          <p:nvPr/>
        </p:nvSpPr>
        <p:spPr>
          <a:xfrm>
            <a:off x="4087091" y="25908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45" name="Google Shape;545;p73"/>
          <p:cNvSpPr/>
          <p:nvPr/>
        </p:nvSpPr>
        <p:spPr>
          <a:xfrm>
            <a:off x="4114800" y="57150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graphicFrame>
        <p:nvGraphicFramePr>
          <p:cNvPr id="550" name="Google Shape;550;p74"/>
          <p:cNvGraphicFramePr/>
          <p:nvPr/>
        </p:nvGraphicFramePr>
        <p:xfrm>
          <a:off x="1295400" y="1371600"/>
          <a:ext cx="3000000" cy="3000000"/>
        </p:xfrm>
        <a:graphic>
          <a:graphicData uri="http://schemas.openxmlformats.org/drawingml/2006/table">
            <a:tbl>
              <a:tblPr firstRow="1" bandRow="1">
                <a:noFill/>
                <a:tableStyleId>{6155AFFE-FA8F-490C-B69E-1145756AC2D5}</a:tableStyleId>
              </a:tblPr>
              <a:tblGrid>
                <a:gridCol w="1143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9901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0"/>
                  </a:ext>
                </a:extLst>
              </a:tr>
              <a:tr h="1060825">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1"/>
                  </a:ext>
                </a:extLst>
              </a:tr>
              <a:tr h="9901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2"/>
                  </a:ext>
                </a:extLst>
              </a:tr>
              <a:tr h="107375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3"/>
                  </a:ext>
                </a:extLst>
              </a:tr>
              <a:tr h="116015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4"/>
                  </a:ext>
                </a:extLst>
              </a:tr>
            </a:tbl>
          </a:graphicData>
        </a:graphic>
      </p:graphicFrame>
      <p:sp>
        <p:nvSpPr>
          <p:cNvPr id="551" name="Google Shape;551;p74"/>
          <p:cNvSpPr txBox="1"/>
          <p:nvPr/>
        </p:nvSpPr>
        <p:spPr>
          <a:xfrm>
            <a:off x="2514600" y="-1"/>
            <a:ext cx="929640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0">
                <a:solidFill>
                  <a:srgbClr val="0070C0"/>
                </a:solidFill>
                <a:latin typeface="Aharoni"/>
                <a:ea typeface="Aharoni"/>
                <a:cs typeface="Aharoni"/>
                <a:sym typeface="Aharoni"/>
              </a:rPr>
              <a:t>Plus Sign</a:t>
            </a:r>
            <a:endParaRPr sz="8000">
              <a:solidFill>
                <a:srgbClr val="0070C0"/>
              </a:solidFill>
              <a:latin typeface="Aharoni"/>
              <a:ea typeface="Aharoni"/>
              <a:cs typeface="Aharoni"/>
              <a:sym typeface="Aharoni"/>
            </a:endParaRPr>
          </a:p>
        </p:txBody>
      </p:sp>
      <p:sp>
        <p:nvSpPr>
          <p:cNvPr id="552" name="Google Shape;552;p74"/>
          <p:cNvSpPr/>
          <p:nvPr/>
        </p:nvSpPr>
        <p:spPr>
          <a:xfrm>
            <a:off x="2747160" y="36576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3" name="Google Shape;553;p74"/>
          <p:cNvSpPr/>
          <p:nvPr/>
        </p:nvSpPr>
        <p:spPr>
          <a:xfrm>
            <a:off x="5410200" y="3647704"/>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4" name="Google Shape;554;p74"/>
          <p:cNvSpPr/>
          <p:nvPr/>
        </p:nvSpPr>
        <p:spPr>
          <a:xfrm>
            <a:off x="1524000" y="36576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5" name="Google Shape;555;p74"/>
          <p:cNvSpPr/>
          <p:nvPr/>
        </p:nvSpPr>
        <p:spPr>
          <a:xfrm>
            <a:off x="6705600" y="3647704"/>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6" name="Google Shape;556;p74"/>
          <p:cNvSpPr/>
          <p:nvPr/>
        </p:nvSpPr>
        <p:spPr>
          <a:xfrm>
            <a:off x="4087091" y="4692238"/>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7" name="Google Shape;557;p74"/>
          <p:cNvSpPr/>
          <p:nvPr/>
        </p:nvSpPr>
        <p:spPr>
          <a:xfrm>
            <a:off x="4087091" y="36576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8" name="Google Shape;558;p74"/>
          <p:cNvSpPr/>
          <p:nvPr/>
        </p:nvSpPr>
        <p:spPr>
          <a:xfrm>
            <a:off x="4087091" y="1593273"/>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59" name="Google Shape;559;p74"/>
          <p:cNvSpPr/>
          <p:nvPr/>
        </p:nvSpPr>
        <p:spPr>
          <a:xfrm>
            <a:off x="4087091" y="25908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0" name="Google Shape;560;p74"/>
          <p:cNvSpPr/>
          <p:nvPr/>
        </p:nvSpPr>
        <p:spPr>
          <a:xfrm>
            <a:off x="4114800" y="57150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graphicFrame>
        <p:nvGraphicFramePr>
          <p:cNvPr id="565" name="Google Shape;565;p75"/>
          <p:cNvGraphicFramePr/>
          <p:nvPr/>
        </p:nvGraphicFramePr>
        <p:xfrm>
          <a:off x="1295400" y="1371600"/>
          <a:ext cx="3000000" cy="3000000"/>
        </p:xfrm>
        <a:graphic>
          <a:graphicData uri="http://schemas.openxmlformats.org/drawingml/2006/table">
            <a:tbl>
              <a:tblPr firstRow="1" bandRow="1">
                <a:noFill/>
                <a:tableStyleId>{6155AFFE-FA8F-490C-B69E-1145756AC2D5}</a:tableStyleId>
              </a:tblPr>
              <a:tblGrid>
                <a:gridCol w="1143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9901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0"/>
                  </a:ext>
                </a:extLst>
              </a:tr>
              <a:tr h="1060825">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1"/>
                  </a:ext>
                </a:extLst>
              </a:tr>
              <a:tr h="9901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2"/>
                  </a:ext>
                </a:extLst>
              </a:tr>
              <a:tr h="107375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3"/>
                  </a:ext>
                </a:extLst>
              </a:tr>
              <a:tr h="116015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4"/>
                  </a:ext>
                </a:extLst>
              </a:tr>
            </a:tbl>
          </a:graphicData>
        </a:graphic>
      </p:graphicFrame>
      <p:sp>
        <p:nvSpPr>
          <p:cNvPr id="566" name="Google Shape;566;p75"/>
          <p:cNvSpPr txBox="1"/>
          <p:nvPr/>
        </p:nvSpPr>
        <p:spPr>
          <a:xfrm>
            <a:off x="1981200" y="-1"/>
            <a:ext cx="929640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0">
                <a:solidFill>
                  <a:srgbClr val="0070C0"/>
                </a:solidFill>
                <a:latin typeface="Aharoni"/>
                <a:ea typeface="Aharoni"/>
                <a:cs typeface="Aharoni"/>
                <a:sym typeface="Aharoni"/>
              </a:rPr>
              <a:t>Black Out</a:t>
            </a:r>
            <a:endParaRPr sz="8000">
              <a:solidFill>
                <a:srgbClr val="0070C0"/>
              </a:solidFill>
              <a:latin typeface="Aharoni"/>
              <a:ea typeface="Aharoni"/>
              <a:cs typeface="Aharoni"/>
              <a:sym typeface="Aharoni"/>
            </a:endParaRPr>
          </a:p>
        </p:txBody>
      </p:sp>
      <p:sp>
        <p:nvSpPr>
          <p:cNvPr id="567" name="Google Shape;567;p75"/>
          <p:cNvSpPr/>
          <p:nvPr/>
        </p:nvSpPr>
        <p:spPr>
          <a:xfrm>
            <a:off x="1524000" y="1600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8" name="Google Shape;568;p75"/>
          <p:cNvSpPr/>
          <p:nvPr/>
        </p:nvSpPr>
        <p:spPr>
          <a:xfrm>
            <a:off x="2743200" y="1607622"/>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69" name="Google Shape;569;p75"/>
          <p:cNvSpPr/>
          <p:nvPr/>
        </p:nvSpPr>
        <p:spPr>
          <a:xfrm>
            <a:off x="1524000" y="25908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0" name="Google Shape;570;p75"/>
          <p:cNvSpPr/>
          <p:nvPr/>
        </p:nvSpPr>
        <p:spPr>
          <a:xfrm>
            <a:off x="4114800" y="1607622"/>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1" name="Google Shape;571;p75"/>
          <p:cNvSpPr/>
          <p:nvPr/>
        </p:nvSpPr>
        <p:spPr>
          <a:xfrm>
            <a:off x="1541813" y="5791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2" name="Google Shape;572;p75"/>
          <p:cNvSpPr/>
          <p:nvPr/>
        </p:nvSpPr>
        <p:spPr>
          <a:xfrm>
            <a:off x="5397335" y="1607622"/>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3" name="Google Shape;573;p75"/>
          <p:cNvSpPr/>
          <p:nvPr/>
        </p:nvSpPr>
        <p:spPr>
          <a:xfrm>
            <a:off x="1524000" y="36576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4" name="Google Shape;574;p75"/>
          <p:cNvSpPr/>
          <p:nvPr/>
        </p:nvSpPr>
        <p:spPr>
          <a:xfrm>
            <a:off x="1541813" y="4674425"/>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5" name="Google Shape;575;p75"/>
          <p:cNvSpPr/>
          <p:nvPr/>
        </p:nvSpPr>
        <p:spPr>
          <a:xfrm>
            <a:off x="6674922" y="4674425"/>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6" name="Google Shape;576;p75"/>
          <p:cNvSpPr/>
          <p:nvPr/>
        </p:nvSpPr>
        <p:spPr>
          <a:xfrm>
            <a:off x="6705600" y="5791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7" name="Google Shape;577;p75"/>
          <p:cNvSpPr/>
          <p:nvPr/>
        </p:nvSpPr>
        <p:spPr>
          <a:xfrm>
            <a:off x="5397335" y="5801591"/>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8" name="Google Shape;578;p75"/>
          <p:cNvSpPr/>
          <p:nvPr/>
        </p:nvSpPr>
        <p:spPr>
          <a:xfrm>
            <a:off x="4195948" y="5791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79" name="Google Shape;579;p75"/>
          <p:cNvSpPr/>
          <p:nvPr/>
        </p:nvSpPr>
        <p:spPr>
          <a:xfrm>
            <a:off x="2780805" y="5786747"/>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0" name="Google Shape;580;p75"/>
          <p:cNvSpPr/>
          <p:nvPr/>
        </p:nvSpPr>
        <p:spPr>
          <a:xfrm>
            <a:off x="6692735" y="1607622"/>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1" name="Google Shape;581;p75"/>
          <p:cNvSpPr/>
          <p:nvPr/>
        </p:nvSpPr>
        <p:spPr>
          <a:xfrm>
            <a:off x="6659088" y="25908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2" name="Google Shape;582;p75"/>
          <p:cNvSpPr/>
          <p:nvPr/>
        </p:nvSpPr>
        <p:spPr>
          <a:xfrm>
            <a:off x="6674922" y="3667991"/>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3" name="Google Shape;583;p75"/>
          <p:cNvSpPr/>
          <p:nvPr/>
        </p:nvSpPr>
        <p:spPr>
          <a:xfrm>
            <a:off x="4077195" y="3678877"/>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4" name="Google Shape;584;p75"/>
          <p:cNvSpPr/>
          <p:nvPr/>
        </p:nvSpPr>
        <p:spPr>
          <a:xfrm>
            <a:off x="5405252" y="25908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5" name="Google Shape;585;p75"/>
          <p:cNvSpPr/>
          <p:nvPr/>
        </p:nvSpPr>
        <p:spPr>
          <a:xfrm>
            <a:off x="4114800" y="25908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6" name="Google Shape;586;p75"/>
          <p:cNvSpPr/>
          <p:nvPr/>
        </p:nvSpPr>
        <p:spPr>
          <a:xfrm>
            <a:off x="2780805" y="4692238"/>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7" name="Google Shape;587;p75"/>
          <p:cNvSpPr/>
          <p:nvPr/>
        </p:nvSpPr>
        <p:spPr>
          <a:xfrm>
            <a:off x="2743200" y="3667991"/>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8" name="Google Shape;588;p75"/>
          <p:cNvSpPr/>
          <p:nvPr/>
        </p:nvSpPr>
        <p:spPr>
          <a:xfrm>
            <a:off x="2780805" y="25908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89" name="Google Shape;589;p75"/>
          <p:cNvSpPr/>
          <p:nvPr/>
        </p:nvSpPr>
        <p:spPr>
          <a:xfrm>
            <a:off x="4087091" y="4692238"/>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90" name="Google Shape;590;p75"/>
          <p:cNvSpPr/>
          <p:nvPr/>
        </p:nvSpPr>
        <p:spPr>
          <a:xfrm>
            <a:off x="5405252" y="4692733"/>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591" name="Google Shape;591;p75"/>
          <p:cNvSpPr/>
          <p:nvPr/>
        </p:nvSpPr>
        <p:spPr>
          <a:xfrm>
            <a:off x="5486400" y="3678877"/>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5"/>
        <p:cNvGrpSpPr/>
        <p:nvPr/>
      </p:nvGrpSpPr>
      <p:grpSpPr>
        <a:xfrm>
          <a:off x="0" y="0"/>
          <a:ext cx="0" cy="0"/>
          <a:chOff x="0" y="0"/>
          <a:chExt cx="0" cy="0"/>
        </a:xfrm>
      </p:grpSpPr>
      <p:sp>
        <p:nvSpPr>
          <p:cNvPr id="596" name="Google Shape;596;p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Answer Key</a:t>
            </a:r>
            <a:endParaRPr/>
          </a:p>
        </p:txBody>
      </p:sp>
      <p:sp>
        <p:nvSpPr>
          <p:cNvPr id="597" name="Google Shape;597;p76"/>
          <p:cNvSpPr txBox="1">
            <a:spLocks noGrp="1"/>
          </p:cNvSpPr>
          <p:nvPr>
            <p:ph type="body" idx="1"/>
          </p:nvPr>
        </p:nvSpPr>
        <p:spPr>
          <a:xfrm>
            <a:off x="152400" y="1600200"/>
            <a:ext cx="8991600" cy="4525963"/>
          </a:xfrm>
          <a:prstGeom prst="rect">
            <a:avLst/>
          </a:prstGeom>
          <a:noFill/>
          <a:ln>
            <a:noFill/>
          </a:ln>
        </p:spPr>
        <p:txBody>
          <a:bodyPr spcFirstLastPara="1" wrap="square" lIns="91425" tIns="45700" rIns="91425" bIns="45700" anchor="t" anchorCtr="0">
            <a:noAutofit/>
          </a:bodyPr>
          <a:lstStyle/>
          <a:p>
            <a:pPr marL="514350" lvl="0" indent="-514350" algn="l" rtl="0">
              <a:lnSpc>
                <a:spcPct val="80000"/>
              </a:lnSpc>
              <a:spcBef>
                <a:spcPts val="0"/>
              </a:spcBef>
              <a:spcAft>
                <a:spcPts val="0"/>
              </a:spcAft>
              <a:buClr>
                <a:schemeClr val="dk1"/>
              </a:buClr>
              <a:buSzPts val="2240"/>
              <a:buAutoNum type="arabicPeriod"/>
            </a:pPr>
            <a:r>
              <a:rPr lang="en-US" sz="2240"/>
              <a:t>orbit</a:t>
            </a:r>
            <a:endParaRPr/>
          </a:p>
          <a:p>
            <a:pPr marL="514350" lvl="0" indent="-514350" algn="l" rtl="0">
              <a:lnSpc>
                <a:spcPct val="80000"/>
              </a:lnSpc>
              <a:spcBef>
                <a:spcPts val="448"/>
              </a:spcBef>
              <a:spcAft>
                <a:spcPts val="0"/>
              </a:spcAft>
              <a:buClr>
                <a:schemeClr val="dk1"/>
              </a:buClr>
              <a:buSzPts val="2240"/>
              <a:buAutoNum type="arabicPeriod"/>
            </a:pPr>
            <a:r>
              <a:rPr lang="en-US" sz="2240"/>
              <a:t>false</a:t>
            </a:r>
            <a:endParaRPr/>
          </a:p>
          <a:p>
            <a:pPr marL="514350" lvl="0" indent="-514350" algn="l" rtl="0">
              <a:lnSpc>
                <a:spcPct val="80000"/>
              </a:lnSpc>
              <a:spcBef>
                <a:spcPts val="448"/>
              </a:spcBef>
              <a:spcAft>
                <a:spcPts val="0"/>
              </a:spcAft>
              <a:buClr>
                <a:schemeClr val="dk1"/>
              </a:buClr>
              <a:buSzPts val="2240"/>
              <a:buAutoNum type="arabicPeriod"/>
            </a:pPr>
            <a:r>
              <a:rPr lang="en-US" sz="2240"/>
              <a:t>revolution</a:t>
            </a:r>
            <a:endParaRPr/>
          </a:p>
          <a:p>
            <a:pPr marL="514350" lvl="0" indent="-514350" algn="l" rtl="0">
              <a:lnSpc>
                <a:spcPct val="80000"/>
              </a:lnSpc>
              <a:spcBef>
                <a:spcPts val="448"/>
              </a:spcBef>
              <a:spcAft>
                <a:spcPts val="0"/>
              </a:spcAft>
              <a:buClr>
                <a:schemeClr val="dk1"/>
              </a:buClr>
              <a:buSzPts val="2240"/>
              <a:buAutoNum type="arabicPeriod"/>
            </a:pPr>
            <a:r>
              <a:rPr lang="en-US" sz="2240"/>
              <a:t>equinox</a:t>
            </a:r>
            <a:endParaRPr/>
          </a:p>
          <a:p>
            <a:pPr marL="514350" lvl="0" indent="-514350" algn="l" rtl="0">
              <a:lnSpc>
                <a:spcPct val="80000"/>
              </a:lnSpc>
              <a:spcBef>
                <a:spcPts val="448"/>
              </a:spcBef>
              <a:spcAft>
                <a:spcPts val="0"/>
              </a:spcAft>
              <a:buClr>
                <a:schemeClr val="dk1"/>
              </a:buClr>
              <a:buSzPts val="2240"/>
              <a:buAutoNum type="arabicPeriod"/>
            </a:pPr>
            <a:r>
              <a:rPr lang="en-US" sz="2240"/>
              <a:t>axis</a:t>
            </a:r>
            <a:endParaRPr/>
          </a:p>
          <a:p>
            <a:pPr marL="514350" lvl="0" indent="-514350" algn="l" rtl="0">
              <a:lnSpc>
                <a:spcPct val="80000"/>
              </a:lnSpc>
              <a:spcBef>
                <a:spcPts val="448"/>
              </a:spcBef>
              <a:spcAft>
                <a:spcPts val="0"/>
              </a:spcAft>
              <a:buClr>
                <a:schemeClr val="dk1"/>
              </a:buClr>
              <a:buSzPts val="2240"/>
              <a:buAutoNum type="arabicPeriod"/>
            </a:pPr>
            <a:r>
              <a:rPr lang="en-US" sz="2240"/>
              <a:t>solar</a:t>
            </a:r>
            <a:endParaRPr/>
          </a:p>
          <a:p>
            <a:pPr marL="514350" lvl="0" indent="-514350" algn="l" rtl="0">
              <a:lnSpc>
                <a:spcPct val="80000"/>
              </a:lnSpc>
              <a:spcBef>
                <a:spcPts val="448"/>
              </a:spcBef>
              <a:spcAft>
                <a:spcPts val="0"/>
              </a:spcAft>
              <a:buClr>
                <a:schemeClr val="dk1"/>
              </a:buClr>
              <a:buSzPts val="2240"/>
              <a:buAutoNum type="arabicPeriod"/>
            </a:pPr>
            <a:r>
              <a:rPr lang="en-US" sz="2240"/>
              <a:t>waning</a:t>
            </a:r>
            <a:endParaRPr/>
          </a:p>
          <a:p>
            <a:pPr marL="514350" lvl="0" indent="-514350" algn="l" rtl="0">
              <a:lnSpc>
                <a:spcPct val="80000"/>
              </a:lnSpc>
              <a:spcBef>
                <a:spcPts val="448"/>
              </a:spcBef>
              <a:spcAft>
                <a:spcPts val="0"/>
              </a:spcAft>
              <a:buClr>
                <a:schemeClr val="dk1"/>
              </a:buClr>
              <a:buSzPts val="2240"/>
              <a:buAutoNum type="arabicPeriod"/>
            </a:pPr>
            <a:r>
              <a:rPr lang="en-US" sz="2240"/>
              <a:t>tidal range</a:t>
            </a:r>
            <a:endParaRPr/>
          </a:p>
          <a:p>
            <a:pPr marL="514350" lvl="0" indent="-514350" algn="l" rtl="0">
              <a:lnSpc>
                <a:spcPct val="80000"/>
              </a:lnSpc>
              <a:spcBef>
                <a:spcPts val="448"/>
              </a:spcBef>
              <a:spcAft>
                <a:spcPts val="0"/>
              </a:spcAft>
              <a:buClr>
                <a:schemeClr val="dk1"/>
              </a:buClr>
              <a:buSzPts val="2240"/>
              <a:buAutoNum type="arabicPeriod"/>
            </a:pPr>
            <a:r>
              <a:rPr lang="en-US" sz="2240"/>
              <a:t>24 hours</a:t>
            </a:r>
            <a:endParaRPr/>
          </a:p>
          <a:p>
            <a:pPr marL="514350" lvl="0" indent="-514350" algn="l" rtl="0">
              <a:lnSpc>
                <a:spcPct val="80000"/>
              </a:lnSpc>
              <a:spcBef>
                <a:spcPts val="448"/>
              </a:spcBef>
              <a:spcAft>
                <a:spcPts val="0"/>
              </a:spcAft>
              <a:buClr>
                <a:schemeClr val="dk1"/>
              </a:buClr>
              <a:buSzPts val="2240"/>
              <a:buAutoNum type="arabicPeriod"/>
            </a:pPr>
            <a:r>
              <a:rPr lang="en-US" sz="2240"/>
              <a:t> y</a:t>
            </a:r>
            <a:endParaRPr/>
          </a:p>
          <a:p>
            <a:pPr marL="514350" lvl="0" indent="-514350" algn="l" rtl="0">
              <a:lnSpc>
                <a:spcPct val="80000"/>
              </a:lnSpc>
              <a:spcBef>
                <a:spcPts val="448"/>
              </a:spcBef>
              <a:spcAft>
                <a:spcPts val="0"/>
              </a:spcAft>
              <a:buClr>
                <a:schemeClr val="dk1"/>
              </a:buClr>
              <a:buSzPts val="2240"/>
              <a:buAutoNum type="arabicPeriod"/>
            </a:pPr>
            <a:r>
              <a:rPr lang="en-US" sz="2240"/>
              <a:t> equator</a:t>
            </a:r>
            <a:endParaRPr/>
          </a:p>
          <a:p>
            <a:pPr marL="514350" lvl="0" indent="-514350" algn="l" rtl="0">
              <a:lnSpc>
                <a:spcPct val="80000"/>
              </a:lnSpc>
              <a:spcBef>
                <a:spcPts val="448"/>
              </a:spcBef>
              <a:spcAft>
                <a:spcPts val="0"/>
              </a:spcAft>
              <a:buClr>
                <a:schemeClr val="dk1"/>
              </a:buClr>
              <a:buSzPts val="2240"/>
              <a:buAutoNum type="arabicPeriod"/>
            </a:pPr>
            <a:r>
              <a:rPr lang="en-US" sz="2240"/>
              <a:t> tilt</a:t>
            </a:r>
            <a:endParaRPr/>
          </a:p>
          <a:p>
            <a:pPr marL="514350" lvl="0" indent="-514350" algn="l" rtl="0">
              <a:lnSpc>
                <a:spcPct val="80000"/>
              </a:lnSpc>
              <a:spcBef>
                <a:spcPts val="448"/>
              </a:spcBef>
              <a:spcAft>
                <a:spcPts val="0"/>
              </a:spcAft>
              <a:buClr>
                <a:schemeClr val="dk1"/>
              </a:buClr>
              <a:buSzPts val="2240"/>
              <a:buAutoNum type="arabicPeriod"/>
            </a:pPr>
            <a:r>
              <a:rPr lang="en-US" sz="2240"/>
              <a:t> neap</a:t>
            </a:r>
            <a:endParaRPr/>
          </a:p>
          <a:p>
            <a:pPr marL="514350" lvl="0" indent="-514350" algn="l" rtl="0">
              <a:lnSpc>
                <a:spcPct val="80000"/>
              </a:lnSpc>
              <a:spcBef>
                <a:spcPts val="448"/>
              </a:spcBef>
              <a:spcAft>
                <a:spcPts val="0"/>
              </a:spcAft>
              <a:buClr>
                <a:schemeClr val="dk1"/>
              </a:buClr>
              <a:buSzPts val="2240"/>
              <a:buAutoNum type="arabicPeriod"/>
            </a:pPr>
            <a:r>
              <a:rPr lang="en-US" sz="2240"/>
              <a:t>B</a:t>
            </a:r>
            <a:endParaRPr/>
          </a:p>
          <a:p>
            <a:pPr marL="514350" lvl="0" indent="-514350" algn="l" rtl="0">
              <a:lnSpc>
                <a:spcPct val="80000"/>
              </a:lnSpc>
              <a:spcBef>
                <a:spcPts val="448"/>
              </a:spcBef>
              <a:spcAft>
                <a:spcPts val="0"/>
              </a:spcAft>
              <a:buClr>
                <a:schemeClr val="dk1"/>
              </a:buClr>
              <a:buSzPts val="2240"/>
              <a:buAutoNum type="arabicPeriod"/>
            </a:pPr>
            <a:r>
              <a:rPr lang="en-US" sz="2240"/>
              <a:t>opposite</a:t>
            </a:r>
            <a:endParaRPr/>
          </a:p>
          <a:p>
            <a:pPr marL="514350" lvl="0" indent="-514350" algn="l" rtl="0">
              <a:lnSpc>
                <a:spcPct val="80000"/>
              </a:lnSpc>
              <a:spcBef>
                <a:spcPts val="448"/>
              </a:spcBef>
              <a:spcAft>
                <a:spcPts val="0"/>
              </a:spcAft>
              <a:buClr>
                <a:schemeClr val="dk1"/>
              </a:buClr>
              <a:buSzPts val="2240"/>
              <a:buAutoNum type="arabicPeriod"/>
            </a:pPr>
            <a:r>
              <a:rPr lang="en-US" sz="2240"/>
              <a:t> Earth</a:t>
            </a:r>
            <a:endParaRPr/>
          </a:p>
          <a:p>
            <a:pPr marL="514350" lvl="0" indent="-514350" algn="l" rtl="0">
              <a:lnSpc>
                <a:spcPct val="80000"/>
              </a:lnSpc>
              <a:spcBef>
                <a:spcPts val="448"/>
              </a:spcBef>
              <a:spcAft>
                <a:spcPts val="0"/>
              </a:spcAft>
              <a:buClr>
                <a:schemeClr val="dk1"/>
              </a:buClr>
              <a:buSzPts val="2240"/>
              <a:buAutoNum type="arabicPeriod"/>
            </a:pPr>
            <a:r>
              <a:rPr lang="en-US" sz="2240"/>
              <a:t> counter-clockwise</a:t>
            </a:r>
            <a:endParaRPr/>
          </a:p>
          <a:p>
            <a:pPr marL="514350" lvl="0" indent="-514350" algn="l" rtl="0">
              <a:lnSpc>
                <a:spcPct val="80000"/>
              </a:lnSpc>
              <a:spcBef>
                <a:spcPts val="448"/>
              </a:spcBef>
              <a:spcAft>
                <a:spcPts val="0"/>
              </a:spcAft>
              <a:buClr>
                <a:schemeClr val="dk1"/>
              </a:buClr>
              <a:buSzPts val="2240"/>
              <a:buAutoNum type="arabicPeriod"/>
            </a:pPr>
            <a:r>
              <a:rPr lang="en-US" sz="2240"/>
              <a:t> phases</a:t>
            </a:r>
            <a:endParaRPr/>
          </a:p>
          <a:p>
            <a:pPr marL="514350" lvl="0" indent="-514350" algn="l" rtl="0">
              <a:lnSpc>
                <a:spcPct val="80000"/>
              </a:lnSpc>
              <a:spcBef>
                <a:spcPts val="448"/>
              </a:spcBef>
              <a:spcAft>
                <a:spcPts val="0"/>
              </a:spcAft>
              <a:buClr>
                <a:schemeClr val="dk1"/>
              </a:buClr>
              <a:buSzPts val="2240"/>
              <a:buAutoNum type="arabicPeriod"/>
            </a:pPr>
            <a:r>
              <a:rPr lang="en-US" sz="2240"/>
              <a:t> ellipse</a:t>
            </a:r>
            <a:endParaRPr/>
          </a:p>
          <a:p>
            <a:pPr marL="514350" lvl="0" indent="-514350" algn="l" rtl="0">
              <a:lnSpc>
                <a:spcPct val="80000"/>
              </a:lnSpc>
              <a:spcBef>
                <a:spcPts val="448"/>
              </a:spcBef>
              <a:spcAft>
                <a:spcPts val="0"/>
              </a:spcAft>
              <a:buClr>
                <a:schemeClr val="dk1"/>
              </a:buClr>
              <a:buSzPts val="2240"/>
              <a:buAutoNum type="arabicPeriod"/>
            </a:pPr>
            <a:r>
              <a:rPr lang="en-US" sz="2240"/>
              <a:t> 23.5 degrees</a:t>
            </a:r>
            <a:endParaRPr/>
          </a:p>
          <a:p>
            <a:pPr marL="514350" lvl="0" indent="-514350" algn="l" rtl="0">
              <a:lnSpc>
                <a:spcPct val="80000"/>
              </a:lnSpc>
              <a:spcBef>
                <a:spcPts val="448"/>
              </a:spcBef>
              <a:spcAft>
                <a:spcPts val="0"/>
              </a:spcAft>
              <a:buClr>
                <a:schemeClr val="dk1"/>
              </a:buClr>
              <a:buSzPts val="2240"/>
              <a:buAutoNum type="arabicPeriod"/>
            </a:pPr>
            <a:r>
              <a:rPr lang="en-US" sz="2240"/>
              <a:t>waning gibbous</a:t>
            </a:r>
            <a:endParaRPr/>
          </a:p>
          <a:p>
            <a:pPr marL="514350" lvl="0" indent="-514350" algn="l" rtl="0">
              <a:lnSpc>
                <a:spcPct val="80000"/>
              </a:lnSpc>
              <a:spcBef>
                <a:spcPts val="448"/>
              </a:spcBef>
              <a:spcAft>
                <a:spcPts val="0"/>
              </a:spcAft>
              <a:buClr>
                <a:schemeClr val="dk1"/>
              </a:buClr>
              <a:buSzPts val="2240"/>
              <a:buAutoNum type="arabicPeriod"/>
            </a:pPr>
            <a:r>
              <a:rPr lang="en-US" sz="2240"/>
              <a:t> 365.25 days</a:t>
            </a:r>
            <a:endParaRPr/>
          </a:p>
          <a:p>
            <a:pPr marL="514350" lvl="0" indent="-514350" algn="l" rtl="0">
              <a:lnSpc>
                <a:spcPct val="80000"/>
              </a:lnSpc>
              <a:spcBef>
                <a:spcPts val="448"/>
              </a:spcBef>
              <a:spcAft>
                <a:spcPts val="0"/>
              </a:spcAft>
              <a:buClr>
                <a:schemeClr val="dk1"/>
              </a:buClr>
              <a:buSzPts val="2240"/>
              <a:buAutoNum type="arabicPeriod"/>
            </a:pPr>
            <a:r>
              <a:rPr lang="en-US" sz="2240"/>
              <a:t> eclipse</a:t>
            </a:r>
            <a:endParaRPr/>
          </a:p>
          <a:p>
            <a:pPr marL="514350" lvl="0" indent="-514350" algn="l" rtl="0">
              <a:lnSpc>
                <a:spcPct val="80000"/>
              </a:lnSpc>
              <a:spcBef>
                <a:spcPts val="448"/>
              </a:spcBef>
              <a:spcAft>
                <a:spcPts val="0"/>
              </a:spcAft>
              <a:buClr>
                <a:schemeClr val="dk1"/>
              </a:buClr>
              <a:buSzPts val="2240"/>
              <a:buAutoNum type="arabicPeriod"/>
            </a:pPr>
            <a:r>
              <a:rPr lang="en-US" sz="2240"/>
              <a:t> rotation</a:t>
            </a:r>
            <a:endParaRPr/>
          </a:p>
          <a:p>
            <a:pPr marL="514350" lvl="0" indent="-514350" algn="l" rtl="0">
              <a:lnSpc>
                <a:spcPct val="80000"/>
              </a:lnSpc>
              <a:spcBef>
                <a:spcPts val="448"/>
              </a:spcBef>
              <a:spcAft>
                <a:spcPts val="0"/>
              </a:spcAft>
              <a:buClr>
                <a:schemeClr val="dk1"/>
              </a:buClr>
              <a:buSzPts val="2240"/>
              <a:buAutoNum type="arabicPeriod"/>
            </a:pPr>
            <a:r>
              <a:rPr lang="en-US" sz="2240"/>
              <a:t> lunar</a:t>
            </a:r>
            <a:endParaRPr/>
          </a:p>
          <a:p>
            <a:pPr marL="514350" lvl="0" indent="-514350" algn="l" rtl="0">
              <a:lnSpc>
                <a:spcPct val="80000"/>
              </a:lnSpc>
              <a:spcBef>
                <a:spcPts val="448"/>
              </a:spcBef>
              <a:spcAft>
                <a:spcPts val="0"/>
              </a:spcAft>
              <a:buClr>
                <a:schemeClr val="dk1"/>
              </a:buClr>
              <a:buSzPts val="2240"/>
              <a:buAutoNum type="arabicPeriod"/>
            </a:pPr>
            <a:r>
              <a:rPr lang="en-US" sz="2240"/>
              <a:t> umbra</a:t>
            </a:r>
            <a:endParaRPr/>
          </a:p>
          <a:p>
            <a:pPr marL="514350" lvl="0" indent="-514350" algn="l" rtl="0">
              <a:lnSpc>
                <a:spcPct val="80000"/>
              </a:lnSpc>
              <a:spcBef>
                <a:spcPts val="448"/>
              </a:spcBef>
              <a:spcAft>
                <a:spcPts val="0"/>
              </a:spcAft>
              <a:buClr>
                <a:schemeClr val="dk1"/>
              </a:buClr>
              <a:buSzPts val="2240"/>
              <a:buAutoNum type="arabicPeriod"/>
            </a:pPr>
            <a:r>
              <a:rPr lang="en-US" sz="2240"/>
              <a:t> tides</a:t>
            </a:r>
            <a:endParaRPr/>
          </a:p>
          <a:p>
            <a:pPr marL="514350" lvl="0" indent="-514350" algn="l" rtl="0">
              <a:lnSpc>
                <a:spcPct val="80000"/>
              </a:lnSpc>
              <a:spcBef>
                <a:spcPts val="448"/>
              </a:spcBef>
              <a:spcAft>
                <a:spcPts val="0"/>
              </a:spcAft>
              <a:buClr>
                <a:schemeClr val="dk1"/>
              </a:buClr>
              <a:buSzPts val="2240"/>
              <a:buAutoNum type="arabicPeriod"/>
            </a:pPr>
            <a:r>
              <a:rPr lang="en-US" sz="2240"/>
              <a:t> true</a:t>
            </a:r>
            <a:endParaRPr/>
          </a:p>
          <a:p>
            <a:pPr marL="514350" lvl="0" indent="-514350" algn="l" rtl="0">
              <a:lnSpc>
                <a:spcPct val="80000"/>
              </a:lnSpc>
              <a:spcBef>
                <a:spcPts val="448"/>
              </a:spcBef>
              <a:spcAft>
                <a:spcPts val="0"/>
              </a:spcAft>
              <a:buClr>
                <a:schemeClr val="dk1"/>
              </a:buClr>
              <a:buSzPts val="2240"/>
              <a:buAutoNum type="arabicPeriod"/>
            </a:pPr>
            <a:r>
              <a:rPr lang="en-US" sz="2240"/>
              <a:t> moon</a:t>
            </a:r>
            <a:endParaRPr/>
          </a:p>
          <a:p>
            <a:pPr marL="514350" lvl="0" indent="-514350" algn="l" rtl="0">
              <a:lnSpc>
                <a:spcPct val="80000"/>
              </a:lnSpc>
              <a:spcBef>
                <a:spcPts val="448"/>
              </a:spcBef>
              <a:spcAft>
                <a:spcPts val="0"/>
              </a:spcAft>
              <a:buClr>
                <a:schemeClr val="dk1"/>
              </a:buClr>
              <a:buSzPts val="2240"/>
              <a:buAutoNum type="arabicPeriod"/>
            </a:pPr>
            <a:r>
              <a:rPr lang="en-US" sz="2240"/>
              <a:t> solstice</a:t>
            </a:r>
            <a:endParaRPr/>
          </a:p>
          <a:p>
            <a:pPr marL="514350" lvl="0" indent="-514350" algn="l" rtl="0">
              <a:lnSpc>
                <a:spcPct val="80000"/>
              </a:lnSpc>
              <a:spcBef>
                <a:spcPts val="448"/>
              </a:spcBef>
              <a:spcAft>
                <a:spcPts val="0"/>
              </a:spcAft>
              <a:buClr>
                <a:schemeClr val="dk1"/>
              </a:buClr>
              <a:buSzPts val="2240"/>
              <a:buAutoNum type="arabicPeriod"/>
            </a:pPr>
            <a:r>
              <a:rPr lang="en-US" sz="2240"/>
              <a:t> spring</a:t>
            </a:r>
            <a:endParaRPr/>
          </a:p>
          <a:p>
            <a:pPr marL="514350" lvl="0" indent="-514350" algn="l" rtl="0">
              <a:lnSpc>
                <a:spcPct val="80000"/>
              </a:lnSpc>
              <a:spcBef>
                <a:spcPts val="448"/>
              </a:spcBef>
              <a:spcAft>
                <a:spcPts val="0"/>
              </a:spcAft>
              <a:buClr>
                <a:schemeClr val="dk1"/>
              </a:buClr>
              <a:buSzPts val="2240"/>
              <a:buAutoNum type="arabicPeriod"/>
            </a:pPr>
            <a:r>
              <a:rPr lang="en-US" sz="2240"/>
              <a:t> waxing</a:t>
            </a:r>
            <a:endParaRPr/>
          </a:p>
          <a:p>
            <a:pPr marL="514350" lvl="0" indent="-514350" algn="l" rtl="0">
              <a:lnSpc>
                <a:spcPct val="80000"/>
              </a:lnSpc>
              <a:spcBef>
                <a:spcPts val="448"/>
              </a:spcBef>
              <a:spcAft>
                <a:spcPts val="0"/>
              </a:spcAft>
              <a:buClr>
                <a:schemeClr val="dk1"/>
              </a:buClr>
              <a:buSzPts val="2240"/>
              <a:buAutoNum type="arabicPeriod"/>
            </a:pPr>
            <a:r>
              <a:rPr lang="en-US" sz="2240"/>
              <a:t> largest</a:t>
            </a:r>
            <a:endParaRPr/>
          </a:p>
          <a:p>
            <a:pPr marL="514350" lvl="0" indent="-514350" algn="l" rtl="0">
              <a:lnSpc>
                <a:spcPct val="80000"/>
              </a:lnSpc>
              <a:spcBef>
                <a:spcPts val="448"/>
              </a:spcBef>
              <a:spcAft>
                <a:spcPts val="0"/>
              </a:spcAft>
              <a:buClr>
                <a:schemeClr val="dk1"/>
              </a:buClr>
              <a:buSzPts val="2240"/>
              <a:buAutoNum type="arabicPeriod"/>
            </a:pPr>
            <a:r>
              <a:rPr lang="en-US" sz="2240"/>
              <a:t>A</a:t>
            </a:r>
            <a:endParaRPr/>
          </a:p>
        </p:txBody>
      </p:sp>
      <p:sp>
        <p:nvSpPr>
          <p:cNvPr id="598" name="Google Shape;598;p76"/>
          <p:cNvSpPr txBox="1"/>
          <p:nvPr/>
        </p:nvSpPr>
        <p:spPr>
          <a:xfrm>
            <a:off x="533400" y="6434861"/>
            <a:ext cx="84582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FF0000"/>
                </a:solidFill>
                <a:latin typeface="Calibri"/>
                <a:ea typeface="Calibri"/>
                <a:cs typeface="Calibri"/>
                <a:sym typeface="Calibri"/>
              </a:rPr>
              <a:t>I print this off so I can keep track of the answers when kids shout out, “bingo”</a:t>
            </a:r>
            <a:endParaRPr sz="1800" b="1">
              <a:solidFill>
                <a:srgbClr val="FF0000"/>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602"/>
        <p:cNvGrpSpPr/>
        <p:nvPr/>
      </p:nvGrpSpPr>
      <p:grpSpPr>
        <a:xfrm>
          <a:off x="0" y="0"/>
          <a:ext cx="0" cy="0"/>
          <a:chOff x="0" y="0"/>
          <a:chExt cx="0" cy="0"/>
        </a:xfrm>
      </p:grpSpPr>
      <p:sp>
        <p:nvSpPr>
          <p:cNvPr id="603" name="Google Shape;603;p77"/>
          <p:cNvSpPr txBox="1">
            <a:spLocks noGrp="1"/>
          </p:cNvSpPr>
          <p:nvPr>
            <p:ph type="body" idx="1"/>
          </p:nvPr>
        </p:nvSpPr>
        <p:spPr>
          <a:xfrm>
            <a:off x="474082" y="251618"/>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70C0"/>
              </a:buClr>
              <a:buSzPts val="5400"/>
              <a:buNone/>
            </a:pPr>
            <a:r>
              <a:rPr lang="en-US" sz="5400" b="1">
                <a:solidFill>
                  <a:srgbClr val="0070C0"/>
                </a:solidFill>
                <a:latin typeface="Aharoni"/>
                <a:ea typeface="Aharoni"/>
                <a:cs typeface="Aharoni"/>
                <a:sym typeface="Aharoni"/>
              </a:rPr>
              <a:t>The path that a body follows around another body in space.</a:t>
            </a:r>
            <a:endParaRPr sz="5400" b="1">
              <a:solidFill>
                <a:srgbClr val="0070C0"/>
              </a:solidFill>
              <a:latin typeface="Aharoni"/>
              <a:ea typeface="Aharoni"/>
              <a:cs typeface="Aharoni"/>
              <a:sym typeface="Aharoni"/>
            </a:endParaRPr>
          </a:p>
        </p:txBody>
      </p:sp>
      <p:pic>
        <p:nvPicPr>
          <p:cNvPr id="604" name="Google Shape;604;p77" descr="http://ts1.mm.bing.net/th?id=H.4817713237198460&amp;pid=15.1"/>
          <p:cNvPicPr preferRelativeResize="0"/>
          <p:nvPr/>
        </p:nvPicPr>
        <p:blipFill rotWithShape="1">
          <a:blip r:embed="rId4">
            <a:alphaModFix/>
          </a:blip>
          <a:srcRect/>
          <a:stretch/>
        </p:blipFill>
        <p:spPr>
          <a:xfrm>
            <a:off x="304800" y="2819400"/>
            <a:ext cx="8568165" cy="3124200"/>
          </a:xfrm>
          <a:prstGeom prst="rect">
            <a:avLst/>
          </a:prstGeom>
          <a:noFill/>
          <a:ln>
            <a:noFill/>
          </a:ln>
        </p:spPr>
      </p:pic>
      <p:cxnSp>
        <p:nvCxnSpPr>
          <p:cNvPr id="605" name="Google Shape;605;p77"/>
          <p:cNvCxnSpPr/>
          <p:nvPr/>
        </p:nvCxnSpPr>
        <p:spPr>
          <a:xfrm>
            <a:off x="609600" y="2514600"/>
            <a:ext cx="838200" cy="914400"/>
          </a:xfrm>
          <a:prstGeom prst="straightConnector1">
            <a:avLst/>
          </a:prstGeom>
          <a:noFill/>
          <a:ln w="41275" cap="flat" cmpd="sng">
            <a:solidFill>
              <a:schemeClr val="lt1"/>
            </a:solidFill>
            <a:prstDash val="solid"/>
            <a:round/>
            <a:headEnd type="none" w="sm" len="sm"/>
            <a:tailEnd type="stealth"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609"/>
        <p:cNvGrpSpPr/>
        <p:nvPr/>
      </p:nvGrpSpPr>
      <p:grpSpPr>
        <a:xfrm>
          <a:off x="0" y="0"/>
          <a:ext cx="0" cy="0"/>
          <a:chOff x="0" y="0"/>
          <a:chExt cx="0" cy="0"/>
        </a:xfrm>
      </p:grpSpPr>
      <p:sp>
        <p:nvSpPr>
          <p:cNvPr id="610" name="Google Shape;610;p78"/>
          <p:cNvSpPr txBox="1">
            <a:spLocks noGrp="1"/>
          </p:cNvSpPr>
          <p:nvPr>
            <p:ph type="body" idx="1"/>
          </p:nvPr>
        </p:nvSpPr>
        <p:spPr>
          <a:xfrm>
            <a:off x="381000" y="228600"/>
            <a:ext cx="8229600" cy="6781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C00000"/>
              </a:buClr>
              <a:buSzPts val="4400"/>
              <a:buNone/>
            </a:pPr>
            <a:r>
              <a:rPr lang="en-US" sz="4400" b="1">
                <a:solidFill>
                  <a:srgbClr val="C00000"/>
                </a:solidFill>
              </a:rPr>
              <a:t>The Earth revolves around the moon as both go through space and revolve around the Sun.</a:t>
            </a:r>
            <a:endParaRPr/>
          </a:p>
          <a:p>
            <a:pPr marL="0" lvl="0" indent="0" algn="l" rtl="0">
              <a:spcBef>
                <a:spcPts val="880"/>
              </a:spcBef>
              <a:spcAft>
                <a:spcPts val="0"/>
              </a:spcAft>
              <a:buClr>
                <a:schemeClr val="dk1"/>
              </a:buClr>
              <a:buSzPts val="4400"/>
              <a:buNone/>
            </a:pPr>
            <a:endParaRPr sz="4400" b="1">
              <a:solidFill>
                <a:srgbClr val="FF0000"/>
              </a:solidFill>
            </a:endParaRPr>
          </a:p>
          <a:p>
            <a:pPr marL="0" lvl="0" indent="0" algn="l" rtl="0">
              <a:spcBef>
                <a:spcPts val="880"/>
              </a:spcBef>
              <a:spcAft>
                <a:spcPts val="0"/>
              </a:spcAft>
              <a:buClr>
                <a:schemeClr val="dk1"/>
              </a:buClr>
              <a:buSzPts val="4400"/>
              <a:buNone/>
            </a:pPr>
            <a:endParaRPr sz="4400" b="1">
              <a:solidFill>
                <a:srgbClr val="FF0000"/>
              </a:solidFill>
            </a:endParaRPr>
          </a:p>
          <a:p>
            <a:pPr marL="0" lvl="0" indent="0" algn="l" rtl="0">
              <a:spcBef>
                <a:spcPts val="880"/>
              </a:spcBef>
              <a:spcAft>
                <a:spcPts val="0"/>
              </a:spcAft>
              <a:buClr>
                <a:schemeClr val="dk1"/>
              </a:buClr>
              <a:buSzPts val="4400"/>
              <a:buNone/>
            </a:pPr>
            <a:endParaRPr sz="4400" b="1">
              <a:solidFill>
                <a:srgbClr val="FF0000"/>
              </a:solidFill>
            </a:endParaRPr>
          </a:p>
          <a:p>
            <a:pPr marL="0" lvl="0" indent="0" algn="l" rtl="0">
              <a:spcBef>
                <a:spcPts val="880"/>
              </a:spcBef>
              <a:spcAft>
                <a:spcPts val="0"/>
              </a:spcAft>
              <a:buClr>
                <a:schemeClr val="dk1"/>
              </a:buClr>
              <a:buSzPts val="4400"/>
              <a:buNone/>
            </a:pPr>
            <a:endParaRPr sz="4400" b="1">
              <a:solidFill>
                <a:srgbClr val="FF0000"/>
              </a:solidFill>
            </a:endParaRPr>
          </a:p>
          <a:p>
            <a:pPr marL="0" lvl="0" indent="0" algn="ctr" rtl="0">
              <a:spcBef>
                <a:spcPts val="880"/>
              </a:spcBef>
              <a:spcAft>
                <a:spcPts val="0"/>
              </a:spcAft>
              <a:buClr>
                <a:srgbClr val="FF0000"/>
              </a:buClr>
              <a:buSzPts val="4400"/>
              <a:buNone/>
            </a:pPr>
            <a:r>
              <a:rPr lang="en-US" sz="4400" b="1">
                <a:solidFill>
                  <a:srgbClr val="FF0000"/>
                </a:solidFill>
              </a:rPr>
              <a:t>TRUE OR FALSE</a:t>
            </a:r>
            <a:endParaRPr sz="4400" b="1">
              <a:solidFill>
                <a:srgbClr val="FF0000"/>
              </a:solidFill>
            </a:endParaRPr>
          </a:p>
        </p:txBody>
      </p:sp>
      <p:pic>
        <p:nvPicPr>
          <p:cNvPr id="611" name="Google Shape;611;p78" descr="earth as the earth orbits the sun the green http www longwood edu ..."/>
          <p:cNvPicPr preferRelativeResize="0"/>
          <p:nvPr/>
        </p:nvPicPr>
        <p:blipFill rotWithShape="1">
          <a:blip r:embed="rId4">
            <a:alphaModFix/>
          </a:blip>
          <a:srcRect/>
          <a:stretch/>
        </p:blipFill>
        <p:spPr>
          <a:xfrm>
            <a:off x="838200" y="2392680"/>
            <a:ext cx="7315200" cy="294132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615"/>
        <p:cNvGrpSpPr/>
        <p:nvPr/>
      </p:nvGrpSpPr>
      <p:grpSpPr>
        <a:xfrm>
          <a:off x="0" y="0"/>
          <a:ext cx="0" cy="0"/>
          <a:chOff x="0" y="0"/>
          <a:chExt cx="0" cy="0"/>
        </a:xfrm>
      </p:grpSpPr>
      <p:sp>
        <p:nvSpPr>
          <p:cNvPr id="616" name="Google Shape;616;p79"/>
          <p:cNvSpPr txBox="1">
            <a:spLocks noGrp="1"/>
          </p:cNvSpPr>
          <p:nvPr>
            <p:ph type="body" idx="1"/>
          </p:nvPr>
        </p:nvSpPr>
        <p:spPr>
          <a:xfrm>
            <a:off x="495300" y="2286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974806"/>
              </a:buClr>
              <a:buSzPts val="6000"/>
              <a:buNone/>
            </a:pPr>
            <a:r>
              <a:rPr lang="en-US" sz="6000" b="1">
                <a:solidFill>
                  <a:srgbClr val="974806"/>
                </a:solidFill>
              </a:rPr>
              <a:t>One complete trip along an orbit is called a…</a:t>
            </a:r>
            <a:endParaRPr sz="6000" b="1">
              <a:solidFill>
                <a:srgbClr val="974806"/>
              </a:solidFill>
            </a:endParaRPr>
          </a:p>
        </p:txBody>
      </p:sp>
      <p:pic>
        <p:nvPicPr>
          <p:cNvPr id="617" name="Google Shape;617;p79" descr="http://ts4.mm.bing.net/th?id=H.4785045742423599&amp;pid=15.1"/>
          <p:cNvPicPr preferRelativeResize="0"/>
          <p:nvPr/>
        </p:nvPicPr>
        <p:blipFill rotWithShape="1">
          <a:blip r:embed="rId4">
            <a:alphaModFix/>
          </a:blip>
          <a:srcRect/>
          <a:stretch/>
        </p:blipFill>
        <p:spPr>
          <a:xfrm>
            <a:off x="609600" y="2667000"/>
            <a:ext cx="8001000" cy="36500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6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endParaRPr/>
          </a:p>
        </p:txBody>
      </p:sp>
      <p:pic>
        <p:nvPicPr>
          <p:cNvPr id="399" name="Google Shape;399;p62"/>
          <p:cNvPicPr preferRelativeResize="0">
            <a:picLocks noGrp="1"/>
          </p:cNvPicPr>
          <p:nvPr>
            <p:ph type="body" idx="1"/>
          </p:nvPr>
        </p:nvPicPr>
        <p:blipFill rotWithShape="1">
          <a:blip r:embed="rId3">
            <a:alphaModFix/>
          </a:blip>
          <a:srcRect/>
          <a:stretch/>
        </p:blipFill>
        <p:spPr>
          <a:xfrm>
            <a:off x="-7962" y="15922"/>
            <a:ext cx="9151961" cy="686397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621"/>
        <p:cNvGrpSpPr/>
        <p:nvPr/>
      </p:nvGrpSpPr>
      <p:grpSpPr>
        <a:xfrm>
          <a:off x="0" y="0"/>
          <a:ext cx="0" cy="0"/>
          <a:chOff x="0" y="0"/>
          <a:chExt cx="0" cy="0"/>
        </a:xfrm>
      </p:grpSpPr>
      <p:sp>
        <p:nvSpPr>
          <p:cNvPr id="622" name="Google Shape;622;p80"/>
          <p:cNvSpPr txBox="1">
            <a:spLocks noGrp="1"/>
          </p:cNvSpPr>
          <p:nvPr>
            <p:ph type="body" idx="1"/>
          </p:nvPr>
        </p:nvSpPr>
        <p:spPr>
          <a:xfrm>
            <a:off x="0" y="0"/>
            <a:ext cx="91440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F0000"/>
              </a:buClr>
              <a:buSzPts val="4400"/>
              <a:buNone/>
            </a:pPr>
            <a:r>
              <a:rPr lang="en-US" sz="4400" b="1">
                <a:solidFill>
                  <a:srgbClr val="FF0000"/>
                </a:solidFill>
              </a:rPr>
              <a:t>	</a:t>
            </a:r>
            <a:r>
              <a:rPr lang="en-US" sz="4400" b="1" u="sng">
                <a:solidFill>
                  <a:srgbClr val="00B050"/>
                </a:solidFill>
              </a:rPr>
              <a:t>_________</a:t>
            </a:r>
            <a:r>
              <a:rPr lang="en-US" sz="4400" b="1">
                <a:solidFill>
                  <a:srgbClr val="00B050"/>
                </a:solidFill>
              </a:rPr>
              <a:t>- The time when the sun is directly above the equator.</a:t>
            </a:r>
            <a:endParaRPr/>
          </a:p>
          <a:p>
            <a:pPr marL="1143000" lvl="2" indent="-228600" algn="l" rtl="0">
              <a:spcBef>
                <a:spcPts val="720"/>
              </a:spcBef>
              <a:spcAft>
                <a:spcPts val="0"/>
              </a:spcAft>
              <a:buClr>
                <a:schemeClr val="dk1"/>
              </a:buClr>
              <a:buSzPts val="3600"/>
              <a:buChar char="•"/>
            </a:pPr>
            <a:r>
              <a:rPr lang="en-US" sz="3600" b="1"/>
              <a:t>Both hemispheres receive the same amount of sun </a:t>
            </a:r>
            <a:endParaRPr/>
          </a:p>
          <a:p>
            <a:pPr marL="1143000" lvl="2" indent="-228600" algn="l" rtl="0">
              <a:spcBef>
                <a:spcPts val="720"/>
              </a:spcBef>
              <a:spcAft>
                <a:spcPts val="0"/>
              </a:spcAft>
              <a:buClr>
                <a:srgbClr val="7030A0"/>
              </a:buClr>
              <a:buSzPts val="3600"/>
              <a:buChar char="•"/>
            </a:pPr>
            <a:r>
              <a:rPr lang="en-US" sz="3600" b="1">
                <a:solidFill>
                  <a:srgbClr val="7030A0"/>
                </a:solidFill>
              </a:rPr>
              <a:t>Daytime hours = Night time hours</a:t>
            </a:r>
            <a:endParaRPr/>
          </a:p>
        </p:txBody>
      </p:sp>
      <p:pic>
        <p:nvPicPr>
          <p:cNvPr id="623" name="Google Shape;623;p80" descr="http://1.bp.blogspot.com/-bnLV8En--8g/TyVCDGKrRqI/AAAAAAAAFHQ/q-syPnKMGZA/s400/equinox2.jpg">
            <a:hlinkClick r:id="rId4"/>
          </p:cNvPr>
          <p:cNvPicPr preferRelativeResize="0"/>
          <p:nvPr/>
        </p:nvPicPr>
        <p:blipFill rotWithShape="1">
          <a:blip r:embed="rId5">
            <a:alphaModFix/>
          </a:blip>
          <a:srcRect/>
          <a:stretch/>
        </p:blipFill>
        <p:spPr>
          <a:xfrm>
            <a:off x="-76200" y="3810000"/>
            <a:ext cx="9330606" cy="3048000"/>
          </a:xfrm>
          <a:prstGeom prst="rect">
            <a:avLst/>
          </a:prstGeom>
          <a:noFill/>
          <a:ln>
            <a:noFill/>
          </a:ln>
        </p:spPr>
      </p:pic>
      <p:sp>
        <p:nvSpPr>
          <p:cNvPr id="624" name="Google Shape;624;p80"/>
          <p:cNvSpPr/>
          <p:nvPr/>
        </p:nvSpPr>
        <p:spPr>
          <a:xfrm>
            <a:off x="152400" y="4038600"/>
            <a:ext cx="1219200" cy="685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625" name="Google Shape;625;p80"/>
          <p:cNvSpPr/>
          <p:nvPr/>
        </p:nvSpPr>
        <p:spPr>
          <a:xfrm>
            <a:off x="7391400" y="4038600"/>
            <a:ext cx="1752600" cy="685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629"/>
        <p:cNvGrpSpPr/>
        <p:nvPr/>
      </p:nvGrpSpPr>
      <p:grpSpPr>
        <a:xfrm>
          <a:off x="0" y="0"/>
          <a:ext cx="0" cy="0"/>
          <a:chOff x="0" y="0"/>
          <a:chExt cx="0" cy="0"/>
        </a:xfrm>
      </p:grpSpPr>
      <p:sp>
        <p:nvSpPr>
          <p:cNvPr id="630" name="Google Shape;630;p81"/>
          <p:cNvSpPr txBox="1">
            <a:spLocks noGrp="1"/>
          </p:cNvSpPr>
          <p:nvPr>
            <p:ph type="body" idx="1"/>
          </p:nvPr>
        </p:nvSpPr>
        <p:spPr>
          <a:xfrm>
            <a:off x="152400" y="152400"/>
            <a:ext cx="8991599"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F497A"/>
              </a:buClr>
              <a:buSzPts val="5400"/>
              <a:buNone/>
            </a:pPr>
            <a:r>
              <a:rPr lang="en-US" sz="5400" b="1">
                <a:solidFill>
                  <a:srgbClr val="5F497A"/>
                </a:solidFill>
                <a:latin typeface="Aharoni"/>
                <a:ea typeface="Aharoni"/>
                <a:cs typeface="Aharoni"/>
                <a:sym typeface="Aharoni"/>
              </a:rPr>
              <a:t>imaginary line connecting the North and South Pole</a:t>
            </a:r>
            <a:endParaRPr/>
          </a:p>
          <a:p>
            <a:pPr marL="0" lvl="0" indent="0" algn="l" rtl="0">
              <a:spcBef>
                <a:spcPts val="200"/>
              </a:spcBef>
              <a:spcAft>
                <a:spcPts val="0"/>
              </a:spcAft>
              <a:buClr>
                <a:schemeClr val="dk1"/>
              </a:buClr>
              <a:buSzPts val="1000"/>
              <a:buNone/>
            </a:pPr>
            <a:endParaRPr sz="1000" b="1">
              <a:solidFill>
                <a:srgbClr val="FF0000"/>
              </a:solidFill>
            </a:endParaRPr>
          </a:p>
          <a:p>
            <a:pPr marL="342900" lvl="0" indent="-342900" algn="l" rtl="0">
              <a:spcBef>
                <a:spcPts val="640"/>
              </a:spcBef>
              <a:spcAft>
                <a:spcPts val="0"/>
              </a:spcAft>
              <a:buClr>
                <a:schemeClr val="dk1"/>
              </a:buClr>
              <a:buSzPts val="3200"/>
              <a:buNone/>
            </a:pPr>
            <a:endParaRPr>
              <a:solidFill>
                <a:srgbClr val="FF0000"/>
              </a:solidFill>
            </a:endParaRPr>
          </a:p>
        </p:txBody>
      </p:sp>
      <p:pic>
        <p:nvPicPr>
          <p:cNvPr id="631" name="Google Shape;631;p81" descr="https://sp.yimg.com/ib/th?id=HN.608048287245209328&amp;pid=15.1&amp;P=0"/>
          <p:cNvPicPr preferRelativeResize="0"/>
          <p:nvPr/>
        </p:nvPicPr>
        <p:blipFill rotWithShape="1">
          <a:blip r:embed="rId4">
            <a:alphaModFix/>
          </a:blip>
          <a:srcRect/>
          <a:stretch/>
        </p:blipFill>
        <p:spPr>
          <a:xfrm>
            <a:off x="1981199" y="2057400"/>
            <a:ext cx="5659515" cy="3886200"/>
          </a:xfrm>
          <a:prstGeom prst="rect">
            <a:avLst/>
          </a:prstGeom>
          <a:noFill/>
          <a:ln>
            <a:noFill/>
          </a:ln>
        </p:spPr>
      </p:pic>
      <p:sp>
        <p:nvSpPr>
          <p:cNvPr id="632" name="Google Shape;632;p81"/>
          <p:cNvSpPr/>
          <p:nvPr/>
        </p:nvSpPr>
        <p:spPr>
          <a:xfrm>
            <a:off x="5029200" y="2613134"/>
            <a:ext cx="1295400" cy="5110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rgbClr val="FFFFFF"/>
                </a:solidFill>
                <a:latin typeface="Calibri"/>
                <a:ea typeface="Calibri"/>
                <a:cs typeface="Calibri"/>
                <a:sym typeface="Calibri"/>
              </a:rPr>
              <a:t>C</a:t>
            </a:r>
            <a:endParaRPr sz="1800">
              <a:solidFill>
                <a:srgbClr val="FFFFFF"/>
              </a:solidFill>
              <a:latin typeface="Calibri"/>
              <a:ea typeface="Calibri"/>
              <a:cs typeface="Calibri"/>
              <a:sym typeface="Calibri"/>
            </a:endParaRPr>
          </a:p>
        </p:txBody>
      </p:sp>
      <p:sp>
        <p:nvSpPr>
          <p:cNvPr id="633" name="Google Shape;633;p81"/>
          <p:cNvSpPr/>
          <p:nvPr/>
        </p:nvSpPr>
        <p:spPr>
          <a:xfrm>
            <a:off x="2057400" y="5334000"/>
            <a:ext cx="1295400" cy="51106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637"/>
        <p:cNvGrpSpPr/>
        <p:nvPr/>
      </p:nvGrpSpPr>
      <p:grpSpPr>
        <a:xfrm>
          <a:off x="0" y="0"/>
          <a:ext cx="0" cy="0"/>
          <a:chOff x="0" y="0"/>
          <a:chExt cx="0" cy="0"/>
        </a:xfrm>
      </p:grpSpPr>
      <p:sp>
        <p:nvSpPr>
          <p:cNvPr id="638" name="Google Shape;638;p82"/>
          <p:cNvSpPr txBox="1">
            <a:spLocks noGrp="1"/>
          </p:cNvSpPr>
          <p:nvPr>
            <p:ph type="body" idx="1"/>
          </p:nvPr>
        </p:nvSpPr>
        <p:spPr>
          <a:xfrm>
            <a:off x="0" y="0"/>
            <a:ext cx="91440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974806"/>
              </a:buClr>
              <a:buSzPts val="4000"/>
              <a:buNone/>
            </a:pPr>
            <a:r>
              <a:rPr lang="en-US" sz="4000" b="1">
                <a:solidFill>
                  <a:srgbClr val="974806"/>
                </a:solidFill>
              </a:rPr>
              <a:t>________ Eclipse: when the moon comes between the Earth and the sun</a:t>
            </a:r>
            <a:endParaRPr/>
          </a:p>
          <a:p>
            <a:pPr marL="0" lvl="0" indent="0" algn="l" rtl="0">
              <a:spcBef>
                <a:spcPts val="880"/>
              </a:spcBef>
              <a:spcAft>
                <a:spcPts val="0"/>
              </a:spcAft>
              <a:buClr>
                <a:srgbClr val="FF0000"/>
              </a:buClr>
              <a:buSzPts val="4400"/>
              <a:buNone/>
            </a:pPr>
            <a:r>
              <a:rPr lang="en-US" sz="4400" b="1">
                <a:solidFill>
                  <a:srgbClr val="FF0000"/>
                </a:solidFill>
              </a:rPr>
              <a:t>				</a:t>
            </a:r>
            <a:r>
              <a:rPr lang="en-US" sz="4400" b="1" i="1">
                <a:solidFill>
                  <a:srgbClr val="974806"/>
                </a:solidFill>
              </a:rPr>
              <a:t>and</a:t>
            </a:r>
            <a:r>
              <a:rPr lang="en-US" sz="4400" b="1">
                <a:solidFill>
                  <a:srgbClr val="974806"/>
                </a:solidFill>
              </a:rPr>
              <a:t> </a:t>
            </a:r>
            <a:endParaRPr/>
          </a:p>
          <a:p>
            <a:pPr marL="0" lvl="0" indent="0" algn="l" rtl="0">
              <a:spcBef>
                <a:spcPts val="880"/>
              </a:spcBef>
              <a:spcAft>
                <a:spcPts val="0"/>
              </a:spcAft>
              <a:buClr>
                <a:srgbClr val="974806"/>
              </a:buClr>
              <a:buSzPts val="4400"/>
              <a:buNone/>
            </a:pPr>
            <a:r>
              <a:rPr lang="en-US" sz="4400" b="1">
                <a:solidFill>
                  <a:srgbClr val="974806"/>
                </a:solidFill>
              </a:rPr>
              <a:t>the shadow of the moon falls on part of the Earth.</a:t>
            </a:r>
            <a:endParaRPr/>
          </a:p>
          <a:p>
            <a:pPr marL="342900" lvl="0" indent="-342900" algn="l" rtl="0">
              <a:spcBef>
                <a:spcPts val="640"/>
              </a:spcBef>
              <a:spcAft>
                <a:spcPts val="0"/>
              </a:spcAft>
              <a:buClr>
                <a:schemeClr val="dk1"/>
              </a:buClr>
              <a:buSzPts val="3200"/>
              <a:buNone/>
            </a:pPr>
            <a:endParaRPr/>
          </a:p>
        </p:txBody>
      </p:sp>
      <p:sp>
        <p:nvSpPr>
          <p:cNvPr id="639" name="Google Shape;639;p82"/>
          <p:cNvSpPr txBox="1"/>
          <p:nvPr/>
        </p:nvSpPr>
        <p:spPr>
          <a:xfrm>
            <a:off x="1415455" y="6457890"/>
            <a:ext cx="6477000" cy="40011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000" i="1">
                <a:solidFill>
                  <a:srgbClr val="000000"/>
                </a:solidFill>
                <a:latin typeface="Calibri"/>
                <a:ea typeface="Calibri"/>
                <a:cs typeface="Calibri"/>
                <a:sym typeface="Calibri"/>
              </a:rPr>
              <a:t>Please copy this diagram down below your definition</a:t>
            </a:r>
            <a:endParaRPr sz="2000" i="1">
              <a:solidFill>
                <a:srgbClr val="000000"/>
              </a:solidFill>
              <a:latin typeface="Calibri"/>
              <a:ea typeface="Calibri"/>
              <a:cs typeface="Calibri"/>
              <a:sym typeface="Calibri"/>
            </a:endParaRPr>
          </a:p>
        </p:txBody>
      </p:sp>
      <p:pic>
        <p:nvPicPr>
          <p:cNvPr id="640" name="Google Shape;640;p82" descr="http://physics.weber.edu/schroeder/ua/SolarEclipseDiagram.png"/>
          <p:cNvPicPr preferRelativeResize="0"/>
          <p:nvPr/>
        </p:nvPicPr>
        <p:blipFill rotWithShape="1">
          <a:blip r:embed="rId4">
            <a:alphaModFix/>
          </a:blip>
          <a:srcRect/>
          <a:stretch/>
        </p:blipFill>
        <p:spPr>
          <a:xfrm>
            <a:off x="-140889" y="3810000"/>
            <a:ext cx="9589689" cy="3276600"/>
          </a:xfrm>
          <a:prstGeom prst="rect">
            <a:avLst/>
          </a:prstGeom>
          <a:noFill/>
          <a:ln>
            <a:noFill/>
          </a:ln>
        </p:spPr>
      </p:pic>
      <p:sp>
        <p:nvSpPr>
          <p:cNvPr id="641" name="Google Shape;641;p82"/>
          <p:cNvSpPr/>
          <p:nvPr/>
        </p:nvSpPr>
        <p:spPr>
          <a:xfrm>
            <a:off x="7543800" y="3619767"/>
            <a:ext cx="1455848"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cap="none">
                <a:solidFill>
                  <a:srgbClr val="6F91C8"/>
                </a:solidFill>
                <a:latin typeface="Calibri"/>
                <a:ea typeface="Calibri"/>
                <a:cs typeface="Calibri"/>
                <a:sym typeface="Calibri"/>
              </a:rPr>
              <a:t>SME</a:t>
            </a:r>
            <a:endParaRPr sz="5400" b="1" cap="none">
              <a:solidFill>
                <a:srgbClr val="6F91C8"/>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645"/>
        <p:cNvGrpSpPr/>
        <p:nvPr/>
      </p:nvGrpSpPr>
      <p:grpSpPr>
        <a:xfrm>
          <a:off x="0" y="0"/>
          <a:ext cx="0" cy="0"/>
          <a:chOff x="0" y="0"/>
          <a:chExt cx="0" cy="0"/>
        </a:xfrm>
      </p:grpSpPr>
      <p:sp>
        <p:nvSpPr>
          <p:cNvPr id="646" name="Google Shape;646;p83"/>
          <p:cNvSpPr txBox="1">
            <a:spLocks noGrp="1"/>
          </p:cNvSpPr>
          <p:nvPr>
            <p:ph type="body" idx="1"/>
          </p:nvPr>
        </p:nvSpPr>
        <p:spPr>
          <a:xfrm>
            <a:off x="152400" y="3048000"/>
            <a:ext cx="54102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B050"/>
              </a:buClr>
              <a:buSzPts val="6000"/>
              <a:buNone/>
            </a:pPr>
            <a:r>
              <a:rPr lang="en-US" sz="6000" b="1">
                <a:solidFill>
                  <a:srgbClr val="00B050"/>
                </a:solidFill>
              </a:rPr>
              <a:t>when the moon appears to get smaller</a:t>
            </a:r>
            <a:endParaRPr sz="6000" b="1">
              <a:solidFill>
                <a:srgbClr val="00B050"/>
              </a:solidFill>
            </a:endParaRPr>
          </a:p>
        </p:txBody>
      </p:sp>
      <p:pic>
        <p:nvPicPr>
          <p:cNvPr id="647" name="Google Shape;647;p83" descr="http://ts4.mm.bing.net/th?id=H.4633966005059843&amp;pid=15.1"/>
          <p:cNvPicPr preferRelativeResize="0"/>
          <p:nvPr/>
        </p:nvPicPr>
        <p:blipFill rotWithShape="1">
          <a:blip r:embed="rId4">
            <a:alphaModFix/>
          </a:blip>
          <a:srcRect/>
          <a:stretch/>
        </p:blipFill>
        <p:spPr>
          <a:xfrm>
            <a:off x="0" y="-2610772"/>
            <a:ext cx="9144000" cy="5221544"/>
          </a:xfrm>
          <a:prstGeom prst="rect">
            <a:avLst/>
          </a:prstGeom>
          <a:noFill/>
          <a:ln>
            <a:noFill/>
          </a:ln>
        </p:spPr>
      </p:pic>
      <p:pic>
        <p:nvPicPr>
          <p:cNvPr id="648" name="Google Shape;648;p83" descr="http://www.celestronimages.com/data/media/11/Luna-Fases-Web05.jpg"/>
          <p:cNvPicPr preferRelativeResize="0"/>
          <p:nvPr/>
        </p:nvPicPr>
        <p:blipFill rotWithShape="1">
          <a:blip r:embed="rId5">
            <a:alphaModFix/>
          </a:blip>
          <a:srcRect/>
          <a:stretch/>
        </p:blipFill>
        <p:spPr>
          <a:xfrm>
            <a:off x="5283199" y="3429000"/>
            <a:ext cx="3860801" cy="3048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652"/>
        <p:cNvGrpSpPr/>
        <p:nvPr/>
      </p:nvGrpSpPr>
      <p:grpSpPr>
        <a:xfrm>
          <a:off x="0" y="0"/>
          <a:ext cx="0" cy="0"/>
          <a:chOff x="0" y="0"/>
          <a:chExt cx="0" cy="0"/>
        </a:xfrm>
      </p:grpSpPr>
      <p:sp>
        <p:nvSpPr>
          <p:cNvPr id="653" name="Google Shape;653;p84"/>
          <p:cNvSpPr txBox="1">
            <a:spLocks noGrp="1"/>
          </p:cNvSpPr>
          <p:nvPr>
            <p:ph type="body" idx="1"/>
          </p:nvPr>
        </p:nvSpPr>
        <p:spPr>
          <a:xfrm>
            <a:off x="152400" y="4724400"/>
            <a:ext cx="8839200" cy="2438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C00000"/>
              </a:buClr>
              <a:buSzPts val="4800"/>
              <a:buNone/>
            </a:pPr>
            <a:r>
              <a:rPr lang="en-US" sz="4800" b="1">
                <a:solidFill>
                  <a:srgbClr val="C00000"/>
                </a:solidFill>
              </a:rPr>
              <a:t>the difference in levels of ocean water at high tide and low tide</a:t>
            </a:r>
            <a:endParaRPr sz="4800" b="1">
              <a:solidFill>
                <a:srgbClr val="C00000"/>
              </a:solidFill>
            </a:endParaRPr>
          </a:p>
        </p:txBody>
      </p:sp>
      <p:pic>
        <p:nvPicPr>
          <p:cNvPr id="654" name="Google Shape;654;p84" descr="... difference in water level during low tide and high tide. Photo credit"/>
          <p:cNvPicPr preferRelativeResize="0"/>
          <p:nvPr/>
        </p:nvPicPr>
        <p:blipFill rotWithShape="1">
          <a:blip r:embed="rId4">
            <a:alphaModFix/>
          </a:blip>
          <a:srcRect/>
          <a:stretch/>
        </p:blipFill>
        <p:spPr>
          <a:xfrm>
            <a:off x="1752600" y="191814"/>
            <a:ext cx="5562600" cy="404215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658"/>
        <p:cNvGrpSpPr/>
        <p:nvPr/>
      </p:nvGrpSpPr>
      <p:grpSpPr>
        <a:xfrm>
          <a:off x="0" y="0"/>
          <a:ext cx="0" cy="0"/>
          <a:chOff x="0" y="0"/>
          <a:chExt cx="0" cy="0"/>
        </a:xfrm>
      </p:grpSpPr>
      <p:sp>
        <p:nvSpPr>
          <p:cNvPr id="659" name="Google Shape;659;p85"/>
          <p:cNvSpPr txBox="1">
            <a:spLocks noGrp="1"/>
          </p:cNvSpPr>
          <p:nvPr>
            <p:ph type="body" idx="1"/>
          </p:nvPr>
        </p:nvSpPr>
        <p:spPr>
          <a:xfrm>
            <a:off x="228600" y="228600"/>
            <a:ext cx="8796337"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494429"/>
              </a:buClr>
              <a:buSzPts val="6000"/>
              <a:buNone/>
            </a:pPr>
            <a:r>
              <a:rPr lang="en-US" sz="6000" b="1">
                <a:solidFill>
                  <a:srgbClr val="494429"/>
                </a:solidFill>
                <a:latin typeface="Twentieth Century"/>
                <a:ea typeface="Twentieth Century"/>
                <a:cs typeface="Twentieth Century"/>
                <a:sym typeface="Twentieth Century"/>
              </a:rPr>
              <a:t>It takes _______ for the Earth to rotate on its axis once. </a:t>
            </a:r>
            <a:endParaRPr sz="6000" b="1" u="sng">
              <a:solidFill>
                <a:srgbClr val="494429"/>
              </a:solidFill>
              <a:latin typeface="Twentieth Century"/>
              <a:ea typeface="Twentieth Century"/>
              <a:cs typeface="Twentieth Century"/>
              <a:sym typeface="Twentieth Century"/>
            </a:endParaRPr>
          </a:p>
        </p:txBody>
      </p:sp>
      <p:pic>
        <p:nvPicPr>
          <p:cNvPr id="660" name="Google Shape;660;p85" descr="http://blog.world-mysteries.com/wp-content/uploads/2011/09/earth_rotation-300x300.jpg"/>
          <p:cNvPicPr preferRelativeResize="0"/>
          <p:nvPr/>
        </p:nvPicPr>
        <p:blipFill rotWithShape="1">
          <a:blip r:embed="rId4">
            <a:alphaModFix/>
          </a:blip>
          <a:srcRect/>
          <a:stretch/>
        </p:blipFill>
        <p:spPr>
          <a:xfrm>
            <a:off x="3352800" y="2247900"/>
            <a:ext cx="4533900" cy="4533900"/>
          </a:xfrm>
          <a:prstGeom prst="rect">
            <a:avLst/>
          </a:prstGeom>
          <a:noFill/>
          <a:ln>
            <a:noFill/>
          </a:ln>
        </p:spPr>
      </p:pic>
      <p:sp>
        <p:nvSpPr>
          <p:cNvPr id="661" name="Google Shape;661;p85"/>
          <p:cNvSpPr/>
          <p:nvPr/>
        </p:nvSpPr>
        <p:spPr>
          <a:xfrm>
            <a:off x="6361386" y="2689334"/>
            <a:ext cx="1295400" cy="51106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665"/>
        <p:cNvGrpSpPr/>
        <p:nvPr/>
      </p:nvGrpSpPr>
      <p:grpSpPr>
        <a:xfrm>
          <a:off x="0" y="0"/>
          <a:ext cx="0" cy="0"/>
          <a:chOff x="0" y="0"/>
          <a:chExt cx="0" cy="0"/>
        </a:xfrm>
      </p:grpSpPr>
      <p:sp>
        <p:nvSpPr>
          <p:cNvPr id="666" name="Google Shape;666;p86"/>
          <p:cNvSpPr txBox="1">
            <a:spLocks noGrp="1"/>
          </p:cNvSpPr>
          <p:nvPr>
            <p:ph type="body" idx="1"/>
          </p:nvPr>
        </p:nvSpPr>
        <p:spPr>
          <a:xfrm>
            <a:off x="0" y="228600"/>
            <a:ext cx="9144000" cy="6400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F497A"/>
              </a:buClr>
              <a:buSzPts val="4400"/>
              <a:buNone/>
            </a:pPr>
            <a:r>
              <a:rPr lang="en-US" sz="4400" b="1">
                <a:solidFill>
                  <a:srgbClr val="5F497A"/>
                </a:solidFill>
                <a:latin typeface="Aharoni"/>
                <a:ea typeface="Aharoni"/>
                <a:cs typeface="Aharoni"/>
                <a:sym typeface="Aharoni"/>
              </a:rPr>
              <a:t>The Sun appears to move across the sky from the east to the west everyday because:</a:t>
            </a:r>
            <a:endParaRPr/>
          </a:p>
          <a:p>
            <a:pPr marL="0" lvl="0" indent="0" algn="l" rtl="0">
              <a:spcBef>
                <a:spcPts val="160"/>
              </a:spcBef>
              <a:spcAft>
                <a:spcPts val="0"/>
              </a:spcAft>
              <a:buClr>
                <a:schemeClr val="dk1"/>
              </a:buClr>
              <a:buSzPts val="800"/>
              <a:buNone/>
            </a:pPr>
            <a:endParaRPr sz="800"/>
          </a:p>
          <a:p>
            <a:pPr marL="0" lvl="0" indent="0" algn="l" rtl="0">
              <a:spcBef>
                <a:spcPts val="720"/>
              </a:spcBef>
              <a:spcAft>
                <a:spcPts val="0"/>
              </a:spcAft>
              <a:buClr>
                <a:schemeClr val="dk1"/>
              </a:buClr>
              <a:buSzPts val="3600"/>
              <a:buNone/>
            </a:pPr>
            <a:r>
              <a:rPr lang="en-US" sz="3600" b="1"/>
              <a:t>(Y) Earth rotates counter-clockwise on its axis</a:t>
            </a:r>
            <a:endParaRPr/>
          </a:p>
          <a:p>
            <a:pPr marL="0" lvl="0" indent="0" algn="l" rtl="0">
              <a:spcBef>
                <a:spcPts val="280"/>
              </a:spcBef>
              <a:spcAft>
                <a:spcPts val="0"/>
              </a:spcAft>
              <a:buClr>
                <a:schemeClr val="dk1"/>
              </a:buClr>
              <a:buSzPts val="1400"/>
              <a:buNone/>
            </a:pPr>
            <a:endParaRPr sz="1400" b="1"/>
          </a:p>
          <a:p>
            <a:pPr marL="0" lvl="0" indent="0" algn="l" rtl="0">
              <a:spcBef>
                <a:spcPts val="720"/>
              </a:spcBef>
              <a:spcAft>
                <a:spcPts val="0"/>
              </a:spcAft>
              <a:buClr>
                <a:schemeClr val="dk1"/>
              </a:buClr>
              <a:buSzPts val="3600"/>
              <a:buNone/>
            </a:pPr>
            <a:r>
              <a:rPr lang="en-US" sz="3600" b="1"/>
              <a:t>(Z) Earth orbits counter-clockwise around the Sun</a:t>
            </a:r>
            <a:endParaRPr sz="3600" b="1"/>
          </a:p>
        </p:txBody>
      </p:sp>
      <p:pic>
        <p:nvPicPr>
          <p:cNvPr id="667" name="Google Shape;667;p86" descr="https://sp.yimg.com/ib/th?id=HN.608032962804518142&amp;pid=15.1&amp;P=0"/>
          <p:cNvPicPr preferRelativeResize="0"/>
          <p:nvPr/>
        </p:nvPicPr>
        <p:blipFill rotWithShape="1">
          <a:blip r:embed="rId4">
            <a:alphaModFix/>
          </a:blip>
          <a:srcRect/>
          <a:stretch/>
        </p:blipFill>
        <p:spPr>
          <a:xfrm>
            <a:off x="4267200" y="4123944"/>
            <a:ext cx="4610100" cy="258165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671"/>
        <p:cNvGrpSpPr/>
        <p:nvPr/>
      </p:nvGrpSpPr>
      <p:grpSpPr>
        <a:xfrm>
          <a:off x="0" y="0"/>
          <a:ext cx="0" cy="0"/>
          <a:chOff x="0" y="0"/>
          <a:chExt cx="0" cy="0"/>
        </a:xfrm>
      </p:grpSpPr>
      <p:pic>
        <p:nvPicPr>
          <p:cNvPr id="672" name="Google Shape;672;p87" descr="https://sp.yimg.com/ib/th?id=HN.608026361438864338&amp;pid=15.1&amp;P=0"/>
          <p:cNvPicPr preferRelativeResize="0"/>
          <p:nvPr/>
        </p:nvPicPr>
        <p:blipFill rotWithShape="1">
          <a:blip r:embed="rId4">
            <a:alphaModFix/>
          </a:blip>
          <a:srcRect/>
          <a:stretch/>
        </p:blipFill>
        <p:spPr>
          <a:xfrm rot="5400000">
            <a:off x="5715000" y="3581400"/>
            <a:ext cx="3429000" cy="3475338"/>
          </a:xfrm>
          <a:prstGeom prst="rect">
            <a:avLst/>
          </a:prstGeom>
          <a:noFill/>
          <a:ln>
            <a:noFill/>
          </a:ln>
        </p:spPr>
      </p:pic>
      <p:sp>
        <p:nvSpPr>
          <p:cNvPr id="673" name="Google Shape;673;p87"/>
          <p:cNvSpPr txBox="1">
            <a:spLocks noGrp="1"/>
          </p:cNvSpPr>
          <p:nvPr>
            <p:ph type="body" idx="1"/>
          </p:nvPr>
        </p:nvSpPr>
        <p:spPr>
          <a:xfrm>
            <a:off x="0" y="23648"/>
            <a:ext cx="91440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95959"/>
              </a:buClr>
              <a:buSzPts val="6000"/>
              <a:buNone/>
            </a:pPr>
            <a:r>
              <a:rPr lang="en-US" sz="6000" b="1">
                <a:solidFill>
                  <a:srgbClr val="595959"/>
                </a:solidFill>
              </a:rPr>
              <a:t>The number of hours of daylight a place receives depends on how far north or south of the __________ the place is.</a:t>
            </a:r>
            <a:endParaRPr sz="6000" b="1">
              <a:solidFill>
                <a:srgbClr val="595959"/>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677"/>
        <p:cNvGrpSpPr/>
        <p:nvPr/>
      </p:nvGrpSpPr>
      <p:grpSpPr>
        <a:xfrm>
          <a:off x="0" y="0"/>
          <a:ext cx="0" cy="0"/>
          <a:chOff x="0" y="0"/>
          <a:chExt cx="0" cy="0"/>
        </a:xfrm>
      </p:grpSpPr>
      <p:sp>
        <p:nvSpPr>
          <p:cNvPr id="678" name="Google Shape;678;p88"/>
          <p:cNvSpPr txBox="1">
            <a:spLocks noGrp="1"/>
          </p:cNvSpPr>
          <p:nvPr>
            <p:ph type="body" idx="1"/>
          </p:nvPr>
        </p:nvSpPr>
        <p:spPr>
          <a:xfrm>
            <a:off x="0" y="0"/>
            <a:ext cx="91440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7030A0"/>
              </a:buClr>
              <a:buSzPts val="6000"/>
              <a:buNone/>
            </a:pPr>
            <a:r>
              <a:rPr lang="en-US" sz="6000">
                <a:solidFill>
                  <a:srgbClr val="7030A0"/>
                </a:solidFill>
                <a:latin typeface="Arial"/>
                <a:ea typeface="Arial"/>
                <a:cs typeface="Arial"/>
                <a:sym typeface="Arial"/>
              </a:rPr>
              <a:t>The ________ of the earth is the reason the Earth experiences changing seasons.</a:t>
            </a:r>
            <a:endParaRPr sz="6000">
              <a:solidFill>
                <a:srgbClr val="7030A0"/>
              </a:solidFill>
              <a:latin typeface="Arial"/>
              <a:ea typeface="Arial"/>
              <a:cs typeface="Arial"/>
              <a:sym typeface="Arial"/>
            </a:endParaRPr>
          </a:p>
        </p:txBody>
      </p:sp>
      <p:pic>
        <p:nvPicPr>
          <p:cNvPr id="679" name="Google Shape;679;p88" descr="https://s3.amazonaws.com/tinytap/What-Causes-Seasons-Around-the-WorldHours-Of-Daylight_8FFF9288-06BD-4DEC-9BCB-408C9242FAB4/coverImage.png"/>
          <p:cNvPicPr preferRelativeResize="0"/>
          <p:nvPr/>
        </p:nvPicPr>
        <p:blipFill rotWithShape="1">
          <a:blip r:embed="rId4">
            <a:alphaModFix/>
          </a:blip>
          <a:srcRect/>
          <a:stretch/>
        </p:blipFill>
        <p:spPr>
          <a:xfrm>
            <a:off x="3192517" y="2705100"/>
            <a:ext cx="5943600" cy="44577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683"/>
        <p:cNvGrpSpPr/>
        <p:nvPr/>
      </p:nvGrpSpPr>
      <p:grpSpPr>
        <a:xfrm>
          <a:off x="0" y="0"/>
          <a:ext cx="0" cy="0"/>
          <a:chOff x="0" y="0"/>
          <a:chExt cx="0" cy="0"/>
        </a:xfrm>
      </p:grpSpPr>
      <p:sp>
        <p:nvSpPr>
          <p:cNvPr id="684" name="Google Shape;684;p89"/>
          <p:cNvSpPr txBox="1">
            <a:spLocks noGrp="1"/>
          </p:cNvSpPr>
          <p:nvPr>
            <p:ph type="body" idx="1"/>
          </p:nvPr>
        </p:nvSpPr>
        <p:spPr>
          <a:xfrm>
            <a:off x="0" y="-36786"/>
            <a:ext cx="91440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B050"/>
              </a:buClr>
              <a:buSzPts val="4400"/>
              <a:buNone/>
            </a:pPr>
            <a:r>
              <a:rPr lang="en-US" sz="4400" b="1" u="sng">
                <a:solidFill>
                  <a:srgbClr val="00B050"/>
                </a:solidFill>
              </a:rPr>
              <a:t>_______ </a:t>
            </a:r>
            <a:r>
              <a:rPr lang="en-US" sz="4400" b="1">
                <a:solidFill>
                  <a:srgbClr val="00B050"/>
                </a:solidFill>
              </a:rPr>
              <a:t> </a:t>
            </a:r>
            <a:r>
              <a:rPr lang="en-US" sz="4400" b="1" u="sng">
                <a:solidFill>
                  <a:srgbClr val="00B050"/>
                </a:solidFill>
              </a:rPr>
              <a:t>Tides</a:t>
            </a:r>
            <a:r>
              <a:rPr lang="en-US" sz="4400" b="1">
                <a:solidFill>
                  <a:srgbClr val="00B050"/>
                </a:solidFill>
              </a:rPr>
              <a:t> are the result of the moon and sun working against each other’s pull and are in a right angle.</a:t>
            </a:r>
            <a:endParaRPr sz="4400" b="1">
              <a:solidFill>
                <a:srgbClr val="00B050"/>
              </a:solidFill>
            </a:endParaRPr>
          </a:p>
        </p:txBody>
      </p:sp>
      <p:pic>
        <p:nvPicPr>
          <p:cNvPr id="685" name="Google Shape;685;p89" descr="http://cf.ydcdn.net/1.0.1.26/images/main/neap%20tide.jpg"/>
          <p:cNvPicPr preferRelativeResize="0"/>
          <p:nvPr/>
        </p:nvPicPr>
        <p:blipFill rotWithShape="1">
          <a:blip r:embed="rId4">
            <a:alphaModFix/>
          </a:blip>
          <a:srcRect/>
          <a:stretch/>
        </p:blipFill>
        <p:spPr>
          <a:xfrm>
            <a:off x="2057400" y="2024515"/>
            <a:ext cx="4921141" cy="46810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63"/>
          <p:cNvSpPr txBox="1">
            <a:spLocks noGrp="1"/>
          </p:cNvSpPr>
          <p:nvPr>
            <p:ph type="title"/>
          </p:nvPr>
        </p:nvSpPr>
        <p:spPr>
          <a:xfrm>
            <a:off x="457200" y="0"/>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Content Overview</a:t>
            </a:r>
            <a:endParaRPr/>
          </a:p>
        </p:txBody>
      </p:sp>
      <p:sp>
        <p:nvSpPr>
          <p:cNvPr id="405" name="Google Shape;405;p63"/>
          <p:cNvSpPr txBox="1">
            <a:spLocks noGrp="1"/>
          </p:cNvSpPr>
          <p:nvPr>
            <p:ph type="body" idx="1"/>
          </p:nvPr>
        </p:nvSpPr>
        <p:spPr>
          <a:xfrm>
            <a:off x="0" y="1066800"/>
            <a:ext cx="9144000" cy="5943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sz="1400"/>
              <a:t>This Power point is specifically aligned with North Carolina NC Essential Standards and closely follows the first section of the unpacked standards for the 6th grade unit on </a:t>
            </a:r>
            <a:r>
              <a:rPr lang="en-US" sz="1400" b="1"/>
              <a:t>Earth in the Universe 6.E.1</a:t>
            </a:r>
            <a:r>
              <a:rPr lang="en-US" sz="1400"/>
              <a:t>.  However, this also is an awesome teaching tool for any Science Unit focused on any of the below categories.  This is completely editable, so you may take out the information you do not need for your unit.  This is a GREAT deal, even if you only need one section!</a:t>
            </a:r>
            <a:endParaRPr sz="1400"/>
          </a:p>
          <a:p>
            <a:pPr marL="0" lvl="0" indent="0" algn="l" rtl="0">
              <a:spcBef>
                <a:spcPts val="160"/>
              </a:spcBef>
              <a:spcAft>
                <a:spcPts val="0"/>
              </a:spcAft>
              <a:buClr>
                <a:schemeClr val="dk1"/>
              </a:buClr>
              <a:buSzPts val="800"/>
              <a:buNone/>
            </a:pPr>
            <a:endParaRPr sz="800"/>
          </a:p>
          <a:p>
            <a:pPr marL="0" lvl="0" indent="0" algn="l" rtl="0">
              <a:spcBef>
                <a:spcPts val="400"/>
              </a:spcBef>
              <a:spcAft>
                <a:spcPts val="0"/>
              </a:spcAft>
              <a:buClr>
                <a:schemeClr val="dk1"/>
              </a:buClr>
              <a:buSzPts val="2000"/>
              <a:buNone/>
            </a:pPr>
            <a:r>
              <a:rPr lang="en-US" sz="2000" b="1"/>
              <a:t>The unit  covers: </a:t>
            </a:r>
            <a:endParaRPr/>
          </a:p>
          <a:p>
            <a:pPr marL="342900" lvl="0" indent="-342900" algn="l" rtl="0">
              <a:spcBef>
                <a:spcPts val="280"/>
              </a:spcBef>
              <a:spcAft>
                <a:spcPts val="0"/>
              </a:spcAft>
              <a:buClr>
                <a:schemeClr val="dk1"/>
              </a:buClr>
              <a:buSzPts val="1400"/>
              <a:buFont typeface="Arial"/>
              <a:buChar char="•"/>
            </a:pPr>
            <a:r>
              <a:rPr lang="en-US" sz="1400" b="1"/>
              <a:t>The relationship between the Earth/Moon/Sun (6.E.1.1)</a:t>
            </a:r>
            <a:endParaRPr/>
          </a:p>
          <a:p>
            <a:pPr marL="742950" lvl="1" indent="-285750" algn="l" rtl="0">
              <a:spcBef>
                <a:spcPts val="280"/>
              </a:spcBef>
              <a:spcAft>
                <a:spcPts val="0"/>
              </a:spcAft>
              <a:buClr>
                <a:schemeClr val="dk1"/>
              </a:buClr>
              <a:buSzPts val="1400"/>
              <a:buFont typeface="Arial"/>
              <a:buChar char="•"/>
            </a:pPr>
            <a:r>
              <a:rPr lang="en-US" sz="1400"/>
              <a:t>Rotation / Revolution of Earth</a:t>
            </a:r>
            <a:endParaRPr/>
          </a:p>
          <a:p>
            <a:pPr marL="742950" lvl="1" indent="-285750" algn="l" rtl="0">
              <a:spcBef>
                <a:spcPts val="280"/>
              </a:spcBef>
              <a:spcAft>
                <a:spcPts val="0"/>
              </a:spcAft>
              <a:buClr>
                <a:schemeClr val="dk1"/>
              </a:buClr>
              <a:buSzPts val="1400"/>
              <a:buFont typeface="Arial"/>
              <a:buChar char="•"/>
            </a:pPr>
            <a:r>
              <a:rPr lang="en-US" sz="1400"/>
              <a:t>The tilt of the earth causing the seasons (equinoxes and solstices)</a:t>
            </a:r>
            <a:endParaRPr/>
          </a:p>
          <a:p>
            <a:pPr marL="742950" lvl="1" indent="-285750" algn="l" rtl="0">
              <a:spcBef>
                <a:spcPts val="280"/>
              </a:spcBef>
              <a:spcAft>
                <a:spcPts val="0"/>
              </a:spcAft>
              <a:buClr>
                <a:schemeClr val="dk1"/>
              </a:buClr>
              <a:buSzPts val="1400"/>
              <a:buFont typeface="Arial"/>
              <a:buChar char="•"/>
            </a:pPr>
            <a:r>
              <a:rPr lang="en-US" sz="1400"/>
              <a:t>Moon Phases</a:t>
            </a:r>
            <a:endParaRPr/>
          </a:p>
          <a:p>
            <a:pPr marL="742950" lvl="1" indent="-285750" algn="l" rtl="0">
              <a:spcBef>
                <a:spcPts val="280"/>
              </a:spcBef>
              <a:spcAft>
                <a:spcPts val="0"/>
              </a:spcAft>
              <a:buClr>
                <a:schemeClr val="dk1"/>
              </a:buClr>
              <a:buSzPts val="1400"/>
              <a:buFont typeface="Arial"/>
              <a:buChar char="•"/>
            </a:pPr>
            <a:r>
              <a:rPr lang="en-US" sz="1400"/>
              <a:t>Causes for and types of Eclipses</a:t>
            </a:r>
            <a:endParaRPr/>
          </a:p>
          <a:p>
            <a:pPr marL="742950" lvl="1" indent="-285750" algn="l" rtl="0">
              <a:spcBef>
                <a:spcPts val="280"/>
              </a:spcBef>
              <a:spcAft>
                <a:spcPts val="0"/>
              </a:spcAft>
              <a:buClr>
                <a:schemeClr val="dk1"/>
              </a:buClr>
              <a:buSzPts val="1400"/>
              <a:buFont typeface="Arial"/>
              <a:buChar char="•"/>
            </a:pPr>
            <a:r>
              <a:rPr lang="en-US" sz="1400"/>
              <a:t>Causes for and types of Tides</a:t>
            </a:r>
            <a:endParaRPr/>
          </a:p>
          <a:p>
            <a:pPr marL="0" lvl="0" indent="0" algn="l" rtl="0">
              <a:spcBef>
                <a:spcPts val="280"/>
              </a:spcBef>
              <a:spcAft>
                <a:spcPts val="0"/>
              </a:spcAft>
              <a:buClr>
                <a:schemeClr val="dk1"/>
              </a:buClr>
              <a:buSzPts val="1400"/>
              <a:buNone/>
            </a:pPr>
            <a:r>
              <a:rPr lang="en-US" sz="1400"/>
              <a:t> </a:t>
            </a:r>
            <a:endParaRPr/>
          </a:p>
          <a:p>
            <a:pPr marL="0" lvl="0" indent="0" algn="l" rtl="0">
              <a:spcBef>
                <a:spcPts val="280"/>
              </a:spcBef>
              <a:spcAft>
                <a:spcPts val="0"/>
              </a:spcAft>
              <a:buClr>
                <a:schemeClr val="dk1"/>
              </a:buClr>
              <a:buSzPts val="1400"/>
              <a:buNone/>
            </a:pPr>
            <a:endParaRPr sz="1400"/>
          </a:p>
          <a:p>
            <a:pPr marL="0" lvl="0" indent="0" algn="l" rtl="0">
              <a:spcBef>
                <a:spcPts val="280"/>
              </a:spcBef>
              <a:spcAft>
                <a:spcPts val="0"/>
              </a:spcAft>
              <a:buClr>
                <a:schemeClr val="dk1"/>
              </a:buClr>
              <a:buSzPts val="1400"/>
              <a:buNone/>
            </a:pPr>
            <a:r>
              <a:rPr lang="en-US" sz="1400"/>
              <a:t>This Bingo is included in the bundled unit found below.</a:t>
            </a:r>
            <a:endParaRPr sz="1400"/>
          </a:p>
        </p:txBody>
      </p:sp>
      <p:pic>
        <p:nvPicPr>
          <p:cNvPr id="406" name="Google Shape;406;p63">
            <a:hlinkClick r:id="rId3"/>
          </p:cNvPr>
          <p:cNvPicPr preferRelativeResize="0"/>
          <p:nvPr/>
        </p:nvPicPr>
        <p:blipFill rotWithShape="1">
          <a:blip r:embed="rId4">
            <a:alphaModFix/>
          </a:blip>
          <a:srcRect/>
          <a:stretch/>
        </p:blipFill>
        <p:spPr>
          <a:xfrm>
            <a:off x="2743200" y="4968784"/>
            <a:ext cx="2286000" cy="171776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689"/>
        <p:cNvGrpSpPr/>
        <p:nvPr/>
      </p:nvGrpSpPr>
      <p:grpSpPr>
        <a:xfrm>
          <a:off x="0" y="0"/>
          <a:ext cx="0" cy="0"/>
          <a:chOff x="0" y="0"/>
          <a:chExt cx="0" cy="0"/>
        </a:xfrm>
      </p:grpSpPr>
      <p:sp>
        <p:nvSpPr>
          <p:cNvPr id="690" name="Google Shape;690;p90"/>
          <p:cNvSpPr txBox="1">
            <a:spLocks noGrp="1"/>
          </p:cNvSpPr>
          <p:nvPr>
            <p:ph type="body" idx="1"/>
          </p:nvPr>
        </p:nvSpPr>
        <p:spPr>
          <a:xfrm>
            <a:off x="228600" y="0"/>
            <a:ext cx="8915400" cy="68580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0000"/>
              </a:buClr>
              <a:buSzPts val="3200"/>
              <a:buNone/>
            </a:pPr>
            <a:r>
              <a:rPr lang="en-US" b="1">
                <a:solidFill>
                  <a:srgbClr val="FF0000"/>
                </a:solidFill>
              </a:rPr>
              <a:t>Which is correct?</a:t>
            </a:r>
            <a:endParaRPr/>
          </a:p>
          <a:p>
            <a:pPr marL="0" lvl="0" indent="0" algn="l" rtl="0">
              <a:spcBef>
                <a:spcPts val="640"/>
              </a:spcBef>
              <a:spcAft>
                <a:spcPts val="0"/>
              </a:spcAft>
              <a:buClr>
                <a:schemeClr val="dk1"/>
              </a:buClr>
              <a:buSzPts val="3200"/>
              <a:buNone/>
            </a:pPr>
            <a:endParaRPr/>
          </a:p>
          <a:p>
            <a:pPr marL="514350" lvl="0" indent="-514350" algn="l" rtl="0">
              <a:spcBef>
                <a:spcPts val="640"/>
              </a:spcBef>
              <a:spcAft>
                <a:spcPts val="0"/>
              </a:spcAft>
              <a:buClr>
                <a:schemeClr val="dk1"/>
              </a:buClr>
              <a:buSzPts val="3200"/>
              <a:buAutoNum type="alphaUcParenBoth"/>
            </a:pPr>
            <a:r>
              <a:rPr lang="en-US"/>
              <a:t>                                             (B)</a:t>
            </a:r>
            <a:endParaRPr/>
          </a:p>
          <a:p>
            <a:pPr marL="514350" lvl="0" indent="-31115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endParaRPr/>
          </a:p>
          <a:p>
            <a:pPr marL="514350" lvl="0" indent="-311150" algn="l" rtl="0">
              <a:spcBef>
                <a:spcPts val="640"/>
              </a:spcBef>
              <a:spcAft>
                <a:spcPts val="0"/>
              </a:spcAft>
              <a:buClr>
                <a:schemeClr val="dk1"/>
              </a:buClr>
              <a:buSzPts val="3200"/>
              <a:buNone/>
            </a:pPr>
            <a:endParaRPr/>
          </a:p>
          <a:p>
            <a:pPr marL="0" lvl="0" indent="0" algn="l" rtl="0">
              <a:spcBef>
                <a:spcPts val="640"/>
              </a:spcBef>
              <a:spcAft>
                <a:spcPts val="0"/>
              </a:spcAft>
              <a:buClr>
                <a:schemeClr val="dk1"/>
              </a:buClr>
              <a:buSzPts val="3200"/>
              <a:buNone/>
            </a:pPr>
            <a:r>
              <a:rPr lang="en-US"/>
              <a:t>(C)                                             (D)</a:t>
            </a:r>
            <a:endParaRPr/>
          </a:p>
          <a:p>
            <a:pPr marL="514350" lvl="0" indent="-311150" algn="l" rtl="0">
              <a:spcBef>
                <a:spcPts val="640"/>
              </a:spcBef>
              <a:spcAft>
                <a:spcPts val="0"/>
              </a:spcAft>
              <a:buClr>
                <a:schemeClr val="dk1"/>
              </a:buClr>
              <a:buSzPts val="3200"/>
              <a:buNone/>
            </a:pPr>
            <a:endParaRPr/>
          </a:p>
          <a:p>
            <a:pPr marL="514350" lvl="0" indent="-311150" algn="l" rtl="0">
              <a:spcBef>
                <a:spcPts val="640"/>
              </a:spcBef>
              <a:spcAft>
                <a:spcPts val="0"/>
              </a:spcAft>
              <a:buClr>
                <a:schemeClr val="dk1"/>
              </a:buClr>
              <a:buSzPts val="3200"/>
              <a:buNone/>
            </a:pPr>
            <a:endParaRPr/>
          </a:p>
          <a:p>
            <a:pPr marL="514350" lvl="0" indent="-311150" algn="l" rtl="0">
              <a:spcBef>
                <a:spcPts val="640"/>
              </a:spcBef>
              <a:spcAft>
                <a:spcPts val="0"/>
              </a:spcAft>
              <a:buClr>
                <a:schemeClr val="dk1"/>
              </a:buClr>
              <a:buSzPts val="3200"/>
              <a:buNone/>
            </a:pPr>
            <a:endParaRPr/>
          </a:p>
        </p:txBody>
      </p:sp>
      <p:cxnSp>
        <p:nvCxnSpPr>
          <p:cNvPr id="691" name="Google Shape;691;p90"/>
          <p:cNvCxnSpPr/>
          <p:nvPr/>
        </p:nvCxnSpPr>
        <p:spPr>
          <a:xfrm flipH="1">
            <a:off x="1828800" y="990600"/>
            <a:ext cx="1295400" cy="2819400"/>
          </a:xfrm>
          <a:prstGeom prst="straightConnector1">
            <a:avLst/>
          </a:prstGeom>
          <a:noFill/>
          <a:ln w="28575" cap="flat" cmpd="sng">
            <a:solidFill>
              <a:schemeClr val="dk1"/>
            </a:solidFill>
            <a:prstDash val="solid"/>
            <a:round/>
            <a:headEnd type="none" w="sm" len="sm"/>
            <a:tailEnd type="none" w="sm" len="sm"/>
          </a:ln>
        </p:spPr>
      </p:cxnSp>
      <p:sp>
        <p:nvSpPr>
          <p:cNvPr id="692" name="Google Shape;692;p90"/>
          <p:cNvSpPr/>
          <p:nvPr/>
        </p:nvSpPr>
        <p:spPr>
          <a:xfrm>
            <a:off x="1371600" y="1219200"/>
            <a:ext cx="2286000" cy="21336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cxnSp>
        <p:nvCxnSpPr>
          <p:cNvPr id="693" name="Google Shape;693;p90"/>
          <p:cNvCxnSpPr>
            <a:stCxn id="692" idx="2"/>
            <a:endCxn id="692" idx="6"/>
          </p:cNvCxnSpPr>
          <p:nvPr/>
        </p:nvCxnSpPr>
        <p:spPr>
          <a:xfrm>
            <a:off x="1371600" y="2286000"/>
            <a:ext cx="2286000" cy="0"/>
          </a:xfrm>
          <a:prstGeom prst="straightConnector1">
            <a:avLst/>
          </a:prstGeom>
          <a:noFill/>
          <a:ln w="28575" cap="flat" cmpd="sng">
            <a:solidFill>
              <a:schemeClr val="dk1"/>
            </a:solidFill>
            <a:prstDash val="solid"/>
            <a:round/>
            <a:headEnd type="none" w="sm" len="sm"/>
            <a:tailEnd type="none" w="sm" len="sm"/>
          </a:ln>
        </p:spPr>
      </p:cxnSp>
      <p:sp>
        <p:nvSpPr>
          <p:cNvPr id="694" name="Google Shape;694;p90"/>
          <p:cNvSpPr txBox="1"/>
          <p:nvPr/>
        </p:nvSpPr>
        <p:spPr>
          <a:xfrm>
            <a:off x="2057400" y="1981200"/>
            <a:ext cx="16002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equator</a:t>
            </a:r>
            <a:endParaRPr sz="1800" b="1">
              <a:solidFill>
                <a:srgbClr val="000000"/>
              </a:solidFill>
              <a:latin typeface="Calibri"/>
              <a:ea typeface="Calibri"/>
              <a:cs typeface="Calibri"/>
              <a:sym typeface="Calibri"/>
            </a:endParaRPr>
          </a:p>
        </p:txBody>
      </p:sp>
      <p:sp>
        <p:nvSpPr>
          <p:cNvPr id="695" name="Google Shape;695;p90"/>
          <p:cNvSpPr txBox="1"/>
          <p:nvPr/>
        </p:nvSpPr>
        <p:spPr>
          <a:xfrm>
            <a:off x="2971800" y="685800"/>
            <a:ext cx="4572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N</a:t>
            </a:r>
            <a:endParaRPr sz="1800" b="1">
              <a:solidFill>
                <a:srgbClr val="000000"/>
              </a:solidFill>
              <a:latin typeface="Calibri"/>
              <a:ea typeface="Calibri"/>
              <a:cs typeface="Calibri"/>
              <a:sym typeface="Calibri"/>
            </a:endParaRPr>
          </a:p>
        </p:txBody>
      </p:sp>
      <p:sp>
        <p:nvSpPr>
          <p:cNvPr id="696" name="Google Shape;696;p90"/>
          <p:cNvSpPr txBox="1"/>
          <p:nvPr/>
        </p:nvSpPr>
        <p:spPr>
          <a:xfrm>
            <a:off x="1600200" y="3745468"/>
            <a:ext cx="4572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S</a:t>
            </a:r>
            <a:endParaRPr/>
          </a:p>
        </p:txBody>
      </p:sp>
      <p:cxnSp>
        <p:nvCxnSpPr>
          <p:cNvPr id="697" name="Google Shape;697;p90"/>
          <p:cNvCxnSpPr/>
          <p:nvPr/>
        </p:nvCxnSpPr>
        <p:spPr>
          <a:xfrm flipH="1">
            <a:off x="1828800" y="3810000"/>
            <a:ext cx="1295400" cy="2819400"/>
          </a:xfrm>
          <a:prstGeom prst="straightConnector1">
            <a:avLst/>
          </a:prstGeom>
          <a:noFill/>
          <a:ln w="28575" cap="flat" cmpd="sng">
            <a:solidFill>
              <a:schemeClr val="dk1"/>
            </a:solidFill>
            <a:prstDash val="solid"/>
            <a:round/>
            <a:headEnd type="none" w="sm" len="sm"/>
            <a:tailEnd type="none" w="sm" len="sm"/>
          </a:ln>
        </p:spPr>
      </p:cxnSp>
      <p:sp>
        <p:nvSpPr>
          <p:cNvPr id="698" name="Google Shape;698;p90"/>
          <p:cNvSpPr/>
          <p:nvPr/>
        </p:nvSpPr>
        <p:spPr>
          <a:xfrm>
            <a:off x="1371600" y="4038600"/>
            <a:ext cx="2286000" cy="21336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cxnSp>
        <p:nvCxnSpPr>
          <p:cNvPr id="699" name="Google Shape;699;p90"/>
          <p:cNvCxnSpPr>
            <a:stCxn id="698" idx="0"/>
          </p:cNvCxnSpPr>
          <p:nvPr/>
        </p:nvCxnSpPr>
        <p:spPr>
          <a:xfrm flipH="1">
            <a:off x="2476500" y="4038600"/>
            <a:ext cx="38100" cy="2133600"/>
          </a:xfrm>
          <a:prstGeom prst="straightConnector1">
            <a:avLst/>
          </a:prstGeom>
          <a:noFill/>
          <a:ln w="28575" cap="flat" cmpd="sng">
            <a:solidFill>
              <a:schemeClr val="dk1"/>
            </a:solidFill>
            <a:prstDash val="solid"/>
            <a:round/>
            <a:headEnd type="none" w="sm" len="sm"/>
            <a:tailEnd type="none" w="sm" len="sm"/>
          </a:ln>
        </p:spPr>
      </p:cxnSp>
      <p:sp>
        <p:nvSpPr>
          <p:cNvPr id="700" name="Google Shape;700;p90"/>
          <p:cNvSpPr txBox="1"/>
          <p:nvPr/>
        </p:nvSpPr>
        <p:spPr>
          <a:xfrm rot="-5400000">
            <a:off x="1822966" y="4800600"/>
            <a:ext cx="16002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equator</a:t>
            </a:r>
            <a:endParaRPr sz="1800" b="1">
              <a:solidFill>
                <a:srgbClr val="000000"/>
              </a:solidFill>
              <a:latin typeface="Calibri"/>
              <a:ea typeface="Calibri"/>
              <a:cs typeface="Calibri"/>
              <a:sym typeface="Calibri"/>
            </a:endParaRPr>
          </a:p>
        </p:txBody>
      </p:sp>
      <p:sp>
        <p:nvSpPr>
          <p:cNvPr id="701" name="Google Shape;701;p90"/>
          <p:cNvSpPr txBox="1"/>
          <p:nvPr/>
        </p:nvSpPr>
        <p:spPr>
          <a:xfrm>
            <a:off x="2971800" y="3505200"/>
            <a:ext cx="4572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N</a:t>
            </a:r>
            <a:endParaRPr sz="1800" b="1">
              <a:solidFill>
                <a:srgbClr val="000000"/>
              </a:solidFill>
              <a:latin typeface="Calibri"/>
              <a:ea typeface="Calibri"/>
              <a:cs typeface="Calibri"/>
              <a:sym typeface="Calibri"/>
            </a:endParaRPr>
          </a:p>
        </p:txBody>
      </p:sp>
      <p:sp>
        <p:nvSpPr>
          <p:cNvPr id="702" name="Google Shape;702;p90"/>
          <p:cNvSpPr txBox="1"/>
          <p:nvPr/>
        </p:nvSpPr>
        <p:spPr>
          <a:xfrm>
            <a:off x="1600200" y="6564868"/>
            <a:ext cx="4572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S</a:t>
            </a:r>
            <a:endParaRPr/>
          </a:p>
        </p:txBody>
      </p:sp>
      <p:cxnSp>
        <p:nvCxnSpPr>
          <p:cNvPr id="703" name="Google Shape;703;p90"/>
          <p:cNvCxnSpPr/>
          <p:nvPr/>
        </p:nvCxnSpPr>
        <p:spPr>
          <a:xfrm flipH="1">
            <a:off x="6400800" y="990600"/>
            <a:ext cx="1295400" cy="2819400"/>
          </a:xfrm>
          <a:prstGeom prst="straightConnector1">
            <a:avLst/>
          </a:prstGeom>
          <a:noFill/>
          <a:ln w="28575" cap="flat" cmpd="sng">
            <a:solidFill>
              <a:schemeClr val="dk1"/>
            </a:solidFill>
            <a:prstDash val="solid"/>
            <a:round/>
            <a:headEnd type="none" w="sm" len="sm"/>
            <a:tailEnd type="none" w="sm" len="sm"/>
          </a:ln>
        </p:spPr>
      </p:cxnSp>
      <p:sp>
        <p:nvSpPr>
          <p:cNvPr id="704" name="Google Shape;704;p90"/>
          <p:cNvSpPr/>
          <p:nvPr/>
        </p:nvSpPr>
        <p:spPr>
          <a:xfrm>
            <a:off x="5943600" y="1219200"/>
            <a:ext cx="2286000" cy="21336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cxnSp>
        <p:nvCxnSpPr>
          <p:cNvPr id="705" name="Google Shape;705;p90"/>
          <p:cNvCxnSpPr/>
          <p:nvPr/>
        </p:nvCxnSpPr>
        <p:spPr>
          <a:xfrm>
            <a:off x="6019800" y="1981200"/>
            <a:ext cx="2209800" cy="685800"/>
          </a:xfrm>
          <a:prstGeom prst="straightConnector1">
            <a:avLst/>
          </a:prstGeom>
          <a:noFill/>
          <a:ln w="28575" cap="flat" cmpd="sng">
            <a:solidFill>
              <a:schemeClr val="dk1"/>
            </a:solidFill>
            <a:prstDash val="solid"/>
            <a:round/>
            <a:headEnd type="none" w="sm" len="sm"/>
            <a:tailEnd type="none" w="sm" len="sm"/>
          </a:ln>
        </p:spPr>
      </p:cxnSp>
      <p:sp>
        <p:nvSpPr>
          <p:cNvPr id="706" name="Google Shape;706;p90"/>
          <p:cNvSpPr txBox="1"/>
          <p:nvPr/>
        </p:nvSpPr>
        <p:spPr>
          <a:xfrm rot="1027160">
            <a:off x="6629400" y="2056138"/>
            <a:ext cx="16002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equator</a:t>
            </a:r>
            <a:endParaRPr sz="1800" b="1">
              <a:solidFill>
                <a:srgbClr val="000000"/>
              </a:solidFill>
              <a:latin typeface="Calibri"/>
              <a:ea typeface="Calibri"/>
              <a:cs typeface="Calibri"/>
              <a:sym typeface="Calibri"/>
            </a:endParaRPr>
          </a:p>
        </p:txBody>
      </p:sp>
      <p:sp>
        <p:nvSpPr>
          <p:cNvPr id="707" name="Google Shape;707;p90"/>
          <p:cNvSpPr txBox="1"/>
          <p:nvPr/>
        </p:nvSpPr>
        <p:spPr>
          <a:xfrm>
            <a:off x="7543800" y="685800"/>
            <a:ext cx="4572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N</a:t>
            </a:r>
            <a:endParaRPr sz="1800" b="1">
              <a:solidFill>
                <a:srgbClr val="000000"/>
              </a:solidFill>
              <a:latin typeface="Calibri"/>
              <a:ea typeface="Calibri"/>
              <a:cs typeface="Calibri"/>
              <a:sym typeface="Calibri"/>
            </a:endParaRPr>
          </a:p>
        </p:txBody>
      </p:sp>
      <p:sp>
        <p:nvSpPr>
          <p:cNvPr id="708" name="Google Shape;708;p90"/>
          <p:cNvSpPr txBox="1"/>
          <p:nvPr/>
        </p:nvSpPr>
        <p:spPr>
          <a:xfrm>
            <a:off x="6172200" y="3745468"/>
            <a:ext cx="4572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S</a:t>
            </a:r>
            <a:endParaRPr/>
          </a:p>
        </p:txBody>
      </p:sp>
      <p:cxnSp>
        <p:nvCxnSpPr>
          <p:cNvPr id="709" name="Google Shape;709;p90"/>
          <p:cNvCxnSpPr/>
          <p:nvPr/>
        </p:nvCxnSpPr>
        <p:spPr>
          <a:xfrm flipH="1">
            <a:off x="7086600" y="3830598"/>
            <a:ext cx="38100" cy="2675728"/>
          </a:xfrm>
          <a:prstGeom prst="straightConnector1">
            <a:avLst/>
          </a:prstGeom>
          <a:noFill/>
          <a:ln w="28575" cap="flat" cmpd="sng">
            <a:solidFill>
              <a:schemeClr val="dk1"/>
            </a:solidFill>
            <a:prstDash val="solid"/>
            <a:round/>
            <a:headEnd type="none" w="sm" len="sm"/>
            <a:tailEnd type="none" w="sm" len="sm"/>
          </a:ln>
        </p:spPr>
      </p:cxnSp>
      <p:sp>
        <p:nvSpPr>
          <p:cNvPr id="710" name="Google Shape;710;p90"/>
          <p:cNvSpPr/>
          <p:nvPr/>
        </p:nvSpPr>
        <p:spPr>
          <a:xfrm>
            <a:off x="5943600" y="4038600"/>
            <a:ext cx="2286000" cy="2133600"/>
          </a:xfrm>
          <a:prstGeom prst="ellipse">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cxnSp>
        <p:nvCxnSpPr>
          <p:cNvPr id="711" name="Google Shape;711;p90"/>
          <p:cNvCxnSpPr/>
          <p:nvPr/>
        </p:nvCxnSpPr>
        <p:spPr>
          <a:xfrm>
            <a:off x="6019800" y="4648200"/>
            <a:ext cx="2209800" cy="838200"/>
          </a:xfrm>
          <a:prstGeom prst="straightConnector1">
            <a:avLst/>
          </a:prstGeom>
          <a:noFill/>
          <a:ln w="28575" cap="flat" cmpd="sng">
            <a:solidFill>
              <a:schemeClr val="dk1"/>
            </a:solidFill>
            <a:prstDash val="solid"/>
            <a:round/>
            <a:headEnd type="none" w="sm" len="sm"/>
            <a:tailEnd type="none" w="sm" len="sm"/>
          </a:ln>
        </p:spPr>
      </p:cxnSp>
      <p:sp>
        <p:nvSpPr>
          <p:cNvPr id="712" name="Google Shape;712;p90"/>
          <p:cNvSpPr txBox="1"/>
          <p:nvPr/>
        </p:nvSpPr>
        <p:spPr>
          <a:xfrm rot="1317724">
            <a:off x="6629400" y="4800600"/>
            <a:ext cx="16002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equator</a:t>
            </a:r>
            <a:endParaRPr sz="1800" b="1">
              <a:solidFill>
                <a:srgbClr val="000000"/>
              </a:solidFill>
              <a:latin typeface="Calibri"/>
              <a:ea typeface="Calibri"/>
              <a:cs typeface="Calibri"/>
              <a:sym typeface="Calibri"/>
            </a:endParaRPr>
          </a:p>
        </p:txBody>
      </p:sp>
      <p:sp>
        <p:nvSpPr>
          <p:cNvPr id="713" name="Google Shape;713;p90"/>
          <p:cNvSpPr txBox="1"/>
          <p:nvPr/>
        </p:nvSpPr>
        <p:spPr>
          <a:xfrm>
            <a:off x="6934200" y="3505200"/>
            <a:ext cx="4572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N</a:t>
            </a:r>
            <a:endParaRPr sz="1800" b="1">
              <a:solidFill>
                <a:srgbClr val="000000"/>
              </a:solidFill>
              <a:latin typeface="Calibri"/>
              <a:ea typeface="Calibri"/>
              <a:cs typeface="Calibri"/>
              <a:sym typeface="Calibri"/>
            </a:endParaRPr>
          </a:p>
        </p:txBody>
      </p:sp>
      <p:sp>
        <p:nvSpPr>
          <p:cNvPr id="714" name="Google Shape;714;p90"/>
          <p:cNvSpPr txBox="1"/>
          <p:nvPr/>
        </p:nvSpPr>
        <p:spPr>
          <a:xfrm>
            <a:off x="6934200" y="6506326"/>
            <a:ext cx="4572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718"/>
        <p:cNvGrpSpPr/>
        <p:nvPr/>
      </p:nvGrpSpPr>
      <p:grpSpPr>
        <a:xfrm>
          <a:off x="0" y="0"/>
          <a:ext cx="0" cy="0"/>
          <a:chOff x="0" y="0"/>
          <a:chExt cx="0" cy="0"/>
        </a:xfrm>
      </p:grpSpPr>
      <p:sp>
        <p:nvSpPr>
          <p:cNvPr id="719" name="Google Shape;719;p91"/>
          <p:cNvSpPr txBox="1">
            <a:spLocks noGrp="1"/>
          </p:cNvSpPr>
          <p:nvPr>
            <p:ph type="body" idx="1"/>
          </p:nvPr>
        </p:nvSpPr>
        <p:spPr>
          <a:xfrm>
            <a:off x="0" y="3886200"/>
            <a:ext cx="91440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3F3F3F"/>
              </a:buClr>
              <a:buSzPts val="4800"/>
              <a:buNone/>
            </a:pPr>
            <a:r>
              <a:rPr lang="en-US" sz="4800">
                <a:solidFill>
                  <a:srgbClr val="3F3F3F"/>
                </a:solidFill>
                <a:latin typeface="Libre Franklin Medium"/>
                <a:ea typeface="Libre Franklin Medium"/>
                <a:cs typeface="Libre Franklin Medium"/>
                <a:sym typeface="Libre Franklin Medium"/>
              </a:rPr>
              <a:t>	</a:t>
            </a:r>
            <a:r>
              <a:rPr lang="en-US" sz="4800" b="1">
                <a:solidFill>
                  <a:srgbClr val="3F3F3F"/>
                </a:solidFill>
                <a:latin typeface="Libre Franklin Medium"/>
                <a:ea typeface="Libre Franklin Medium"/>
                <a:cs typeface="Libre Franklin Medium"/>
                <a:sym typeface="Libre Franklin Medium"/>
              </a:rPr>
              <a:t>The tilt of the Earth’s axis results in the Northern and Southern Hemispheres experiencing _____________ seasons</a:t>
            </a:r>
            <a:endParaRPr/>
          </a:p>
          <a:p>
            <a:pPr marL="342900" lvl="0" indent="-342900" algn="l" rtl="0">
              <a:spcBef>
                <a:spcPts val="640"/>
              </a:spcBef>
              <a:spcAft>
                <a:spcPts val="0"/>
              </a:spcAft>
              <a:buClr>
                <a:schemeClr val="dk1"/>
              </a:buClr>
              <a:buSzPts val="3200"/>
              <a:buNone/>
            </a:pPr>
            <a:endParaRPr/>
          </a:p>
        </p:txBody>
      </p:sp>
      <p:pic>
        <p:nvPicPr>
          <p:cNvPr id="720" name="Google Shape;720;p91" descr="http://www.oswego.edu/~kanbur/a100/images/seasons.jpg"/>
          <p:cNvPicPr preferRelativeResize="0"/>
          <p:nvPr/>
        </p:nvPicPr>
        <p:blipFill rotWithShape="1">
          <a:blip r:embed="rId4">
            <a:alphaModFix/>
          </a:blip>
          <a:srcRect/>
          <a:stretch/>
        </p:blipFill>
        <p:spPr>
          <a:xfrm>
            <a:off x="609600" y="0"/>
            <a:ext cx="7572375" cy="38671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724"/>
        <p:cNvGrpSpPr/>
        <p:nvPr/>
      </p:nvGrpSpPr>
      <p:grpSpPr>
        <a:xfrm>
          <a:off x="0" y="0"/>
          <a:ext cx="0" cy="0"/>
          <a:chOff x="0" y="0"/>
          <a:chExt cx="0" cy="0"/>
        </a:xfrm>
      </p:grpSpPr>
      <p:sp>
        <p:nvSpPr>
          <p:cNvPr id="725" name="Google Shape;725;p92"/>
          <p:cNvSpPr txBox="1">
            <a:spLocks noGrp="1"/>
          </p:cNvSpPr>
          <p:nvPr>
            <p:ph type="body" idx="1"/>
          </p:nvPr>
        </p:nvSpPr>
        <p:spPr>
          <a:xfrm>
            <a:off x="0" y="4694237"/>
            <a:ext cx="9144000" cy="20113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6600"/>
              <a:buNone/>
            </a:pPr>
            <a:r>
              <a:rPr lang="en-US" sz="6600"/>
              <a:t>The Moon is </a:t>
            </a:r>
            <a:r>
              <a:rPr lang="en-US" sz="6600" b="1"/>
              <a:t>always</a:t>
            </a:r>
            <a:r>
              <a:rPr lang="en-US" sz="6600"/>
              <a:t> closer to the </a:t>
            </a:r>
            <a:r>
              <a:rPr lang="en-US" sz="6600">
                <a:solidFill>
                  <a:schemeClr val="dk2"/>
                </a:solidFill>
              </a:rPr>
              <a:t>(Earth/Sun)</a:t>
            </a:r>
            <a:endParaRPr sz="6600">
              <a:solidFill>
                <a:schemeClr val="dk2"/>
              </a:solidFill>
            </a:endParaRPr>
          </a:p>
        </p:txBody>
      </p:sp>
      <p:pic>
        <p:nvPicPr>
          <p:cNvPr id="726" name="Google Shape;726;p92" descr="By Jinnai on 2012.11.30 Report"/>
          <p:cNvPicPr preferRelativeResize="0"/>
          <p:nvPr/>
        </p:nvPicPr>
        <p:blipFill rotWithShape="1">
          <a:blip r:embed="rId4">
            <a:alphaModFix/>
          </a:blip>
          <a:srcRect/>
          <a:stretch/>
        </p:blipFill>
        <p:spPr>
          <a:xfrm>
            <a:off x="838200" y="228600"/>
            <a:ext cx="7315200" cy="455981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730"/>
        <p:cNvGrpSpPr/>
        <p:nvPr/>
      </p:nvGrpSpPr>
      <p:grpSpPr>
        <a:xfrm>
          <a:off x="0" y="0"/>
          <a:ext cx="0" cy="0"/>
          <a:chOff x="0" y="0"/>
          <a:chExt cx="0" cy="0"/>
        </a:xfrm>
      </p:grpSpPr>
      <p:sp>
        <p:nvSpPr>
          <p:cNvPr id="731" name="Google Shape;731;p93"/>
          <p:cNvSpPr txBox="1">
            <a:spLocks noGrp="1"/>
          </p:cNvSpPr>
          <p:nvPr>
            <p:ph type="body" idx="1"/>
          </p:nvPr>
        </p:nvSpPr>
        <p:spPr>
          <a:xfrm>
            <a:off x="457200" y="4572000"/>
            <a:ext cx="8229600" cy="15541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0066"/>
              </a:buClr>
              <a:buSzPts val="4800"/>
              <a:buNone/>
            </a:pPr>
            <a:r>
              <a:rPr lang="en-US" sz="4800" b="1">
                <a:solidFill>
                  <a:srgbClr val="FF0066"/>
                </a:solidFill>
              </a:rPr>
              <a:t>The earth rotates on its axis in a _______________ direction</a:t>
            </a:r>
            <a:endParaRPr sz="4800" b="1">
              <a:solidFill>
                <a:srgbClr val="FF0066"/>
              </a:solidFill>
            </a:endParaRPr>
          </a:p>
        </p:txBody>
      </p:sp>
      <p:pic>
        <p:nvPicPr>
          <p:cNvPr id="732" name="Google Shape;732;p93" descr="https://sp.yimg.com/ib/th?id=HN.608005457818814807&amp;pid=15.1&amp;P=0"/>
          <p:cNvPicPr preferRelativeResize="0"/>
          <p:nvPr/>
        </p:nvPicPr>
        <p:blipFill rotWithShape="1">
          <a:blip r:embed="rId4">
            <a:alphaModFix/>
          </a:blip>
          <a:srcRect/>
          <a:stretch/>
        </p:blipFill>
        <p:spPr>
          <a:xfrm>
            <a:off x="396766" y="387927"/>
            <a:ext cx="4020205" cy="3886200"/>
          </a:xfrm>
          <a:prstGeom prst="rect">
            <a:avLst/>
          </a:prstGeom>
          <a:noFill/>
          <a:ln>
            <a:noFill/>
          </a:ln>
        </p:spPr>
      </p:pic>
      <p:pic>
        <p:nvPicPr>
          <p:cNvPr id="733" name="Google Shape;733;p93" descr="http://1.bp.blogspot.com/-UDA7_d96Eg8/T8e3ds079iI/AAAAAAAAAMM/znr8aT5F5-4/s320/rotating_earth_animation.gif"/>
          <p:cNvPicPr preferRelativeResize="0"/>
          <p:nvPr/>
        </p:nvPicPr>
        <p:blipFill rotWithShape="1">
          <a:blip r:embed="rId5">
            <a:alphaModFix/>
          </a:blip>
          <a:srcRect/>
          <a:stretch/>
        </p:blipFill>
        <p:spPr>
          <a:xfrm>
            <a:off x="4648199" y="369533"/>
            <a:ext cx="3904593" cy="390459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737"/>
        <p:cNvGrpSpPr/>
        <p:nvPr/>
      </p:nvGrpSpPr>
      <p:grpSpPr>
        <a:xfrm>
          <a:off x="0" y="0"/>
          <a:ext cx="0" cy="0"/>
          <a:chOff x="0" y="0"/>
          <a:chExt cx="0" cy="0"/>
        </a:xfrm>
      </p:grpSpPr>
      <p:sp>
        <p:nvSpPr>
          <p:cNvPr id="738" name="Google Shape;738;p94"/>
          <p:cNvSpPr txBox="1">
            <a:spLocks noGrp="1"/>
          </p:cNvSpPr>
          <p:nvPr>
            <p:ph type="body" idx="1"/>
          </p:nvPr>
        </p:nvSpPr>
        <p:spPr>
          <a:xfrm>
            <a:off x="152400" y="0"/>
            <a:ext cx="86868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F0000"/>
              </a:buClr>
              <a:buSzPts val="4400"/>
              <a:buNone/>
            </a:pPr>
            <a:r>
              <a:rPr lang="en-US" sz="4400" b="1">
                <a:solidFill>
                  <a:srgbClr val="FF0000"/>
                </a:solidFill>
              </a:rPr>
              <a:t>	</a:t>
            </a:r>
            <a:r>
              <a:rPr lang="en-US" sz="5400" b="1">
                <a:solidFill>
                  <a:srgbClr val="974806"/>
                </a:solidFill>
              </a:rPr>
              <a:t>the different appearances of the moon due to its changing position</a:t>
            </a:r>
            <a:endParaRPr/>
          </a:p>
        </p:txBody>
      </p:sp>
      <p:pic>
        <p:nvPicPr>
          <p:cNvPr id="739" name="Google Shape;739;p94" descr="http://ts2.mm.bing.net/th?id=H.4821527176941309&amp;pid=15.1"/>
          <p:cNvPicPr preferRelativeResize="0"/>
          <p:nvPr/>
        </p:nvPicPr>
        <p:blipFill rotWithShape="1">
          <a:blip r:embed="rId4">
            <a:alphaModFix/>
          </a:blip>
          <a:srcRect/>
          <a:stretch/>
        </p:blipFill>
        <p:spPr>
          <a:xfrm>
            <a:off x="609600" y="2665982"/>
            <a:ext cx="7772400" cy="4039618"/>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743"/>
        <p:cNvGrpSpPr/>
        <p:nvPr/>
      </p:nvGrpSpPr>
      <p:grpSpPr>
        <a:xfrm>
          <a:off x="0" y="0"/>
          <a:ext cx="0" cy="0"/>
          <a:chOff x="0" y="0"/>
          <a:chExt cx="0" cy="0"/>
        </a:xfrm>
      </p:grpSpPr>
      <p:sp>
        <p:nvSpPr>
          <p:cNvPr id="744" name="Google Shape;744;p95"/>
          <p:cNvSpPr txBox="1">
            <a:spLocks noGrp="1"/>
          </p:cNvSpPr>
          <p:nvPr>
            <p:ph type="body" idx="1"/>
          </p:nvPr>
        </p:nvSpPr>
        <p:spPr>
          <a:xfrm>
            <a:off x="63500" y="4084637"/>
            <a:ext cx="9156700" cy="26971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B050"/>
              </a:buClr>
              <a:buSzPts val="8000"/>
              <a:buNone/>
            </a:pPr>
            <a:r>
              <a:rPr lang="en-US" sz="6000" b="1">
                <a:solidFill>
                  <a:srgbClr val="00B050"/>
                </a:solidFill>
                <a:latin typeface="Arial"/>
                <a:ea typeface="Arial"/>
                <a:cs typeface="Arial"/>
                <a:sym typeface="Arial"/>
              </a:rPr>
              <a:t>Planets move around the sun in a path the shape of a(n):</a:t>
            </a:r>
            <a:endParaRPr sz="6000"/>
          </a:p>
        </p:txBody>
      </p:sp>
      <p:pic>
        <p:nvPicPr>
          <p:cNvPr id="745" name="Google Shape;745;p95" descr="https://sp.yimg.com/ib/th?id=HN.608010104991252662&amp;pid=15.1&amp;P=0"/>
          <p:cNvPicPr preferRelativeResize="0"/>
          <p:nvPr/>
        </p:nvPicPr>
        <p:blipFill rotWithShape="1">
          <a:blip r:embed="rId4">
            <a:alphaModFix/>
          </a:blip>
          <a:srcRect/>
          <a:stretch/>
        </p:blipFill>
        <p:spPr>
          <a:xfrm>
            <a:off x="45107" y="385872"/>
            <a:ext cx="8959416" cy="3195528"/>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749"/>
        <p:cNvGrpSpPr/>
        <p:nvPr/>
      </p:nvGrpSpPr>
      <p:grpSpPr>
        <a:xfrm>
          <a:off x="0" y="0"/>
          <a:ext cx="0" cy="0"/>
          <a:chOff x="0" y="0"/>
          <a:chExt cx="0" cy="0"/>
        </a:xfrm>
      </p:grpSpPr>
      <p:sp>
        <p:nvSpPr>
          <p:cNvPr id="750" name="Google Shape;750;p96"/>
          <p:cNvSpPr txBox="1">
            <a:spLocks noGrp="1"/>
          </p:cNvSpPr>
          <p:nvPr>
            <p:ph type="body" idx="1"/>
          </p:nvPr>
        </p:nvSpPr>
        <p:spPr>
          <a:xfrm>
            <a:off x="381000" y="1524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3"/>
              </a:buClr>
              <a:buSzPts val="7200"/>
              <a:buNone/>
            </a:pPr>
            <a:r>
              <a:rPr lang="en-US" sz="7200" b="1">
                <a:solidFill>
                  <a:schemeClr val="accent3"/>
                </a:solidFill>
                <a:latin typeface="Twentieth Century"/>
                <a:ea typeface="Twentieth Century"/>
                <a:cs typeface="Twentieth Century"/>
                <a:sym typeface="Twentieth Century"/>
              </a:rPr>
              <a:t>The earth’s axis is tilted at ____ degrees.</a:t>
            </a:r>
            <a:endParaRPr sz="7200" b="1">
              <a:solidFill>
                <a:schemeClr val="accent3"/>
              </a:solidFill>
              <a:latin typeface="Twentieth Century"/>
              <a:ea typeface="Twentieth Century"/>
              <a:cs typeface="Twentieth Century"/>
              <a:sym typeface="Twentieth Century"/>
            </a:endParaRPr>
          </a:p>
        </p:txBody>
      </p:sp>
      <p:pic>
        <p:nvPicPr>
          <p:cNvPr id="751" name="Google Shape;751;p96" descr="http://ts3.mm.bing.net/th?id=H.4652829488384262&amp;pid=15.1"/>
          <p:cNvPicPr preferRelativeResize="0"/>
          <p:nvPr/>
        </p:nvPicPr>
        <p:blipFill rotWithShape="1">
          <a:blip r:embed="rId4">
            <a:alphaModFix/>
          </a:blip>
          <a:srcRect/>
          <a:stretch/>
        </p:blipFill>
        <p:spPr>
          <a:xfrm>
            <a:off x="4709464" y="3061485"/>
            <a:ext cx="4434536" cy="3370249"/>
          </a:xfrm>
          <a:prstGeom prst="rect">
            <a:avLst/>
          </a:prstGeom>
          <a:noFill/>
          <a:ln>
            <a:noFill/>
          </a:ln>
        </p:spPr>
      </p:pic>
      <p:pic>
        <p:nvPicPr>
          <p:cNvPr id="752" name="Google Shape;752;p96" descr="http://1.bp.blogspot.com/-VPyKJIwhm6Q/TezZQLwyxGI/AAAAAAAAAKc/6YwbrWiaEnI/s1600/axialtilt.jpg"/>
          <p:cNvPicPr preferRelativeResize="0"/>
          <p:nvPr/>
        </p:nvPicPr>
        <p:blipFill rotWithShape="1">
          <a:blip r:embed="rId5">
            <a:alphaModFix/>
          </a:blip>
          <a:srcRect/>
          <a:stretch/>
        </p:blipFill>
        <p:spPr>
          <a:xfrm>
            <a:off x="68755" y="2514601"/>
            <a:ext cx="4427045" cy="4132248"/>
          </a:xfrm>
          <a:prstGeom prst="rect">
            <a:avLst/>
          </a:prstGeom>
          <a:noFill/>
          <a:ln>
            <a:noFill/>
          </a:ln>
        </p:spPr>
      </p:pic>
      <p:sp>
        <p:nvSpPr>
          <p:cNvPr id="753" name="Google Shape;753;p96"/>
          <p:cNvSpPr/>
          <p:nvPr/>
        </p:nvSpPr>
        <p:spPr>
          <a:xfrm>
            <a:off x="1752599" y="2805915"/>
            <a:ext cx="529677" cy="25557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757"/>
        <p:cNvGrpSpPr/>
        <p:nvPr/>
      </p:nvGrpSpPr>
      <p:grpSpPr>
        <a:xfrm>
          <a:off x="0" y="0"/>
          <a:ext cx="0" cy="0"/>
          <a:chOff x="0" y="0"/>
          <a:chExt cx="0" cy="0"/>
        </a:xfrm>
      </p:grpSpPr>
      <p:sp>
        <p:nvSpPr>
          <p:cNvPr id="758" name="Google Shape;758;p97"/>
          <p:cNvSpPr txBox="1">
            <a:spLocks noGrp="1"/>
          </p:cNvSpPr>
          <p:nvPr>
            <p:ph type="body" idx="1"/>
          </p:nvPr>
        </p:nvSpPr>
        <p:spPr>
          <a:xfrm>
            <a:off x="228600" y="98424"/>
            <a:ext cx="8229600" cy="675957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70C0"/>
              </a:buClr>
              <a:buSzPts val="4400"/>
              <a:buNone/>
            </a:pPr>
            <a:r>
              <a:rPr lang="en-US" sz="4400" b="1">
                <a:solidFill>
                  <a:srgbClr val="0070C0"/>
                </a:solidFill>
              </a:rPr>
              <a:t>Which phase is missing?</a:t>
            </a:r>
            <a:endParaRPr/>
          </a:p>
          <a:p>
            <a:pPr marL="0" lvl="0" indent="0" algn="ctr" rtl="0">
              <a:spcBef>
                <a:spcPts val="880"/>
              </a:spcBef>
              <a:spcAft>
                <a:spcPts val="0"/>
              </a:spcAft>
              <a:buClr>
                <a:schemeClr val="dk1"/>
              </a:buClr>
              <a:buSzPts val="4400"/>
              <a:buNone/>
            </a:pPr>
            <a:endParaRPr sz="4400" b="1">
              <a:solidFill>
                <a:srgbClr val="0070C0"/>
              </a:solidFill>
            </a:endParaRPr>
          </a:p>
          <a:p>
            <a:pPr marL="0" lvl="0" indent="0" algn="ctr" rtl="0">
              <a:spcBef>
                <a:spcPts val="880"/>
              </a:spcBef>
              <a:spcAft>
                <a:spcPts val="0"/>
              </a:spcAft>
              <a:buClr>
                <a:schemeClr val="dk1"/>
              </a:buClr>
              <a:buSzPts val="4400"/>
              <a:buNone/>
            </a:pPr>
            <a:endParaRPr sz="4400" b="1">
              <a:solidFill>
                <a:srgbClr val="0070C0"/>
              </a:solidFill>
            </a:endParaRPr>
          </a:p>
          <a:p>
            <a:pPr marL="0" lvl="0" indent="0" algn="ctr" rtl="0">
              <a:spcBef>
                <a:spcPts val="880"/>
              </a:spcBef>
              <a:spcAft>
                <a:spcPts val="0"/>
              </a:spcAft>
              <a:buClr>
                <a:schemeClr val="dk1"/>
              </a:buClr>
              <a:buSzPts val="4400"/>
              <a:buNone/>
            </a:pPr>
            <a:endParaRPr sz="4400" b="1">
              <a:solidFill>
                <a:srgbClr val="0070C0"/>
              </a:solidFill>
            </a:endParaRPr>
          </a:p>
          <a:p>
            <a:pPr marL="0" lvl="0" indent="0" algn="ctr" rtl="0">
              <a:spcBef>
                <a:spcPts val="880"/>
              </a:spcBef>
              <a:spcAft>
                <a:spcPts val="0"/>
              </a:spcAft>
              <a:buClr>
                <a:schemeClr val="dk1"/>
              </a:buClr>
              <a:buSzPts val="4400"/>
              <a:buNone/>
            </a:pPr>
            <a:endParaRPr sz="4400" b="1">
              <a:solidFill>
                <a:srgbClr val="0070C0"/>
              </a:solidFill>
            </a:endParaRPr>
          </a:p>
          <a:p>
            <a:pPr marL="0" lvl="0" indent="0" algn="l" rtl="0">
              <a:spcBef>
                <a:spcPts val="880"/>
              </a:spcBef>
              <a:spcAft>
                <a:spcPts val="0"/>
              </a:spcAft>
              <a:buClr>
                <a:schemeClr val="dk1"/>
              </a:buClr>
              <a:buSzPts val="4400"/>
              <a:buNone/>
            </a:pPr>
            <a:endParaRPr sz="4400" b="1">
              <a:solidFill>
                <a:srgbClr val="0070C0"/>
              </a:solidFill>
            </a:endParaRPr>
          </a:p>
        </p:txBody>
      </p:sp>
      <p:pic>
        <p:nvPicPr>
          <p:cNvPr id="759" name="Google Shape;759;p97"/>
          <p:cNvPicPr preferRelativeResize="0"/>
          <p:nvPr/>
        </p:nvPicPr>
        <p:blipFill rotWithShape="1">
          <a:blip r:embed="rId4">
            <a:alphaModFix/>
          </a:blip>
          <a:srcRect/>
          <a:stretch/>
        </p:blipFill>
        <p:spPr>
          <a:xfrm>
            <a:off x="69795" y="1295400"/>
            <a:ext cx="9074205" cy="2185987"/>
          </a:xfrm>
          <a:prstGeom prst="rect">
            <a:avLst/>
          </a:prstGeom>
          <a:noFill/>
          <a:ln>
            <a:noFill/>
          </a:ln>
        </p:spPr>
      </p:pic>
      <p:sp>
        <p:nvSpPr>
          <p:cNvPr id="760" name="Google Shape;760;p97"/>
          <p:cNvSpPr/>
          <p:nvPr/>
        </p:nvSpPr>
        <p:spPr>
          <a:xfrm>
            <a:off x="2438400" y="1447800"/>
            <a:ext cx="1981200" cy="1905000"/>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61" name="Google Shape;761;p97"/>
          <p:cNvSpPr/>
          <p:nvPr/>
        </p:nvSpPr>
        <p:spPr>
          <a:xfrm>
            <a:off x="2895600" y="1603563"/>
            <a:ext cx="755335"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600" b="1">
                <a:solidFill>
                  <a:srgbClr val="515151"/>
                </a:solidFill>
                <a:latin typeface="Calibri"/>
                <a:ea typeface="Calibri"/>
                <a:cs typeface="Calibri"/>
                <a:sym typeface="Calibri"/>
              </a:rPr>
              <a:t>?</a:t>
            </a:r>
            <a:endParaRPr sz="9600" b="1">
              <a:solidFill>
                <a:srgbClr val="515151"/>
              </a:solidFill>
              <a:latin typeface="Calibri"/>
              <a:ea typeface="Calibri"/>
              <a:cs typeface="Calibri"/>
              <a:sym typeface="Calibri"/>
            </a:endParaRPr>
          </a:p>
        </p:txBody>
      </p:sp>
      <p:cxnSp>
        <p:nvCxnSpPr>
          <p:cNvPr id="762" name="Google Shape;762;p97"/>
          <p:cNvCxnSpPr/>
          <p:nvPr/>
        </p:nvCxnSpPr>
        <p:spPr>
          <a:xfrm>
            <a:off x="1219200" y="3733800"/>
            <a:ext cx="6629400" cy="0"/>
          </a:xfrm>
          <a:prstGeom prst="straightConnector1">
            <a:avLst/>
          </a:prstGeom>
          <a:noFill/>
          <a:ln w="60325" cap="flat" cmpd="sng">
            <a:solidFill>
              <a:srgbClr val="4A7DBA"/>
            </a:solidFill>
            <a:prstDash val="solid"/>
            <a:round/>
            <a:headEnd type="none" w="sm" len="sm"/>
            <a:tailEnd type="stealth" w="med" len="med"/>
          </a:ln>
        </p:spPr>
      </p:cxn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766"/>
        <p:cNvGrpSpPr/>
        <p:nvPr/>
      </p:nvGrpSpPr>
      <p:grpSpPr>
        <a:xfrm>
          <a:off x="0" y="0"/>
          <a:ext cx="0" cy="0"/>
          <a:chOff x="0" y="0"/>
          <a:chExt cx="0" cy="0"/>
        </a:xfrm>
      </p:grpSpPr>
      <p:sp>
        <p:nvSpPr>
          <p:cNvPr id="767" name="Google Shape;767;p98"/>
          <p:cNvSpPr txBox="1">
            <a:spLocks noGrp="1"/>
          </p:cNvSpPr>
          <p:nvPr>
            <p:ph type="body" idx="1"/>
          </p:nvPr>
        </p:nvSpPr>
        <p:spPr>
          <a:xfrm>
            <a:off x="457200" y="3810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6600"/>
              </a:buClr>
              <a:buSzPts val="4800"/>
              <a:buNone/>
            </a:pPr>
            <a:r>
              <a:rPr lang="en-US" sz="4800" b="1">
                <a:solidFill>
                  <a:srgbClr val="FF6600"/>
                </a:solidFill>
                <a:latin typeface="Lucida Sans"/>
                <a:ea typeface="Lucida Sans"/>
                <a:cs typeface="Lucida Sans"/>
                <a:sym typeface="Lucida Sans"/>
              </a:rPr>
              <a:t>One complete revolution of the earth around the sun takes ____________</a:t>
            </a:r>
            <a:endParaRPr sz="4800" b="1" u="sng">
              <a:solidFill>
                <a:srgbClr val="FF6600"/>
              </a:solidFill>
              <a:latin typeface="Lucida Sans"/>
              <a:ea typeface="Lucida Sans"/>
              <a:cs typeface="Lucida Sans"/>
              <a:sym typeface="Lucida Sans"/>
            </a:endParaRPr>
          </a:p>
        </p:txBody>
      </p:sp>
      <p:pic>
        <p:nvPicPr>
          <p:cNvPr id="768" name="Google Shape;768;p98" descr="http://3.bp.blogspot.com/-yV0j7L4RJrk/UO2R8pZFRAI/AAAAAAAAAt8/ATdH-WPhKLc/s1600/revolution.png"/>
          <p:cNvPicPr preferRelativeResize="0"/>
          <p:nvPr/>
        </p:nvPicPr>
        <p:blipFill rotWithShape="1">
          <a:blip r:embed="rId4">
            <a:alphaModFix/>
          </a:blip>
          <a:srcRect/>
          <a:stretch/>
        </p:blipFill>
        <p:spPr>
          <a:xfrm>
            <a:off x="228600" y="2895600"/>
            <a:ext cx="8733824" cy="3505200"/>
          </a:xfrm>
          <a:prstGeom prst="rect">
            <a:avLst/>
          </a:prstGeom>
          <a:noFill/>
          <a:ln>
            <a:noFill/>
          </a:ln>
        </p:spPr>
      </p:pic>
      <p:sp>
        <p:nvSpPr>
          <p:cNvPr id="769" name="Google Shape;769;p98"/>
          <p:cNvSpPr/>
          <p:nvPr/>
        </p:nvSpPr>
        <p:spPr>
          <a:xfrm>
            <a:off x="6400800" y="4899134"/>
            <a:ext cx="1447800" cy="511066"/>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773"/>
        <p:cNvGrpSpPr/>
        <p:nvPr/>
      </p:nvGrpSpPr>
      <p:grpSpPr>
        <a:xfrm>
          <a:off x="0" y="0"/>
          <a:ext cx="0" cy="0"/>
          <a:chOff x="0" y="0"/>
          <a:chExt cx="0" cy="0"/>
        </a:xfrm>
      </p:grpSpPr>
      <p:pic>
        <p:nvPicPr>
          <p:cNvPr id="774" name="Google Shape;774;p99" descr="https://sp.yimg.com/ib/th?id=HN.608011921758945887&amp;pid=15.1&amp;P=0"/>
          <p:cNvPicPr preferRelativeResize="0"/>
          <p:nvPr/>
        </p:nvPicPr>
        <p:blipFill rotWithShape="1">
          <a:blip r:embed="rId4">
            <a:alphaModFix/>
          </a:blip>
          <a:srcRect/>
          <a:stretch/>
        </p:blipFill>
        <p:spPr>
          <a:xfrm>
            <a:off x="3048000" y="2667000"/>
            <a:ext cx="6723525" cy="4191000"/>
          </a:xfrm>
          <a:prstGeom prst="rect">
            <a:avLst/>
          </a:prstGeom>
          <a:noFill/>
          <a:ln>
            <a:noFill/>
          </a:ln>
        </p:spPr>
      </p:pic>
      <p:sp>
        <p:nvSpPr>
          <p:cNvPr id="775" name="Google Shape;775;p99"/>
          <p:cNvSpPr txBox="1">
            <a:spLocks noGrp="1"/>
          </p:cNvSpPr>
          <p:nvPr>
            <p:ph type="body" idx="1"/>
          </p:nvPr>
        </p:nvSpPr>
        <p:spPr>
          <a:xfrm>
            <a:off x="76200" y="0"/>
            <a:ext cx="90932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0000"/>
              </a:buClr>
              <a:buSzPts val="4800"/>
              <a:buNone/>
            </a:pPr>
            <a:r>
              <a:rPr lang="en-US" sz="4800" b="1">
                <a:solidFill>
                  <a:srgbClr val="FF0000"/>
                </a:solidFill>
              </a:rPr>
              <a:t>an event in which the shadow of one celestial body falls on another</a:t>
            </a:r>
            <a:endParaRPr/>
          </a:p>
          <a:p>
            <a:pPr marL="342900" lvl="0" indent="-342900" algn="l" rtl="0">
              <a:spcBef>
                <a:spcPts val="640"/>
              </a:spcBef>
              <a:spcAft>
                <a:spcPts val="0"/>
              </a:spcAft>
              <a:buClr>
                <a:schemeClr val="dk1"/>
              </a:buClr>
              <a:buSzPts val="3200"/>
              <a:buNone/>
            </a:pPr>
            <a:endParaRPr/>
          </a:p>
        </p:txBody>
      </p:sp>
      <p:pic>
        <p:nvPicPr>
          <p:cNvPr id="776" name="Google Shape;776;p99" descr="http://ts4.mm.bing.net/th?id=H.4953086321558303&amp;pid=15.1"/>
          <p:cNvPicPr preferRelativeResize="0"/>
          <p:nvPr/>
        </p:nvPicPr>
        <p:blipFill rotWithShape="1">
          <a:blip r:embed="rId5">
            <a:alphaModFix/>
          </a:blip>
          <a:srcRect/>
          <a:stretch/>
        </p:blipFill>
        <p:spPr>
          <a:xfrm>
            <a:off x="-3048" y="3886200"/>
            <a:ext cx="2974848" cy="3098800"/>
          </a:xfrm>
          <a:prstGeom prst="rect">
            <a:avLst/>
          </a:prstGeom>
          <a:noFill/>
          <a:ln>
            <a:noFill/>
          </a:ln>
        </p:spPr>
      </p:pic>
      <p:pic>
        <p:nvPicPr>
          <p:cNvPr id="777" name="Google Shape;777;p99" descr="http://ts2.mm.bing.net/th?id=H.4529946202669937&amp;pid=15.1"/>
          <p:cNvPicPr preferRelativeResize="0"/>
          <p:nvPr/>
        </p:nvPicPr>
        <p:blipFill rotWithShape="1">
          <a:blip r:embed="rId6">
            <a:alphaModFix/>
          </a:blip>
          <a:srcRect/>
          <a:stretch/>
        </p:blipFill>
        <p:spPr>
          <a:xfrm>
            <a:off x="747995" y="2209800"/>
            <a:ext cx="1472762" cy="160082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4"/>
          <p:cNvSpPr/>
          <p:nvPr/>
        </p:nvSpPr>
        <p:spPr>
          <a:xfrm>
            <a:off x="-381000" y="76200"/>
            <a:ext cx="9906000" cy="156966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600" b="1" i="0" u="none" strike="noStrike" cap="none">
                <a:solidFill>
                  <a:srgbClr val="FC7876"/>
                </a:solidFill>
                <a:latin typeface="Baumans"/>
                <a:ea typeface="Baumans"/>
                <a:cs typeface="Baumans"/>
                <a:sym typeface="Baumans"/>
              </a:rPr>
              <a:t>Teacher Notes</a:t>
            </a:r>
            <a:endParaRPr sz="9600" b="1" i="0" u="none" strike="noStrike" cap="none">
              <a:solidFill>
                <a:srgbClr val="FC7876"/>
              </a:solidFill>
              <a:latin typeface="Baumans"/>
              <a:ea typeface="Baumans"/>
              <a:cs typeface="Baumans"/>
              <a:sym typeface="Baumans"/>
            </a:endParaRPr>
          </a:p>
        </p:txBody>
      </p:sp>
      <p:sp>
        <p:nvSpPr>
          <p:cNvPr id="412" name="Google Shape;412;p64"/>
          <p:cNvSpPr txBox="1"/>
          <p:nvPr/>
        </p:nvSpPr>
        <p:spPr>
          <a:xfrm>
            <a:off x="304800" y="1676400"/>
            <a:ext cx="8534400" cy="452431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0" i="0" u="none" strike="noStrike" cap="none">
                <a:solidFill>
                  <a:srgbClr val="000000"/>
                </a:solidFill>
                <a:latin typeface="Aharoni"/>
                <a:ea typeface="Aharoni"/>
                <a:cs typeface="Aharoni"/>
                <a:sym typeface="Aharoni"/>
              </a:rPr>
              <a:t>This is a great Earth/Sun/Moon Relationship Review we play before the unit test.  The kids love it!</a:t>
            </a:r>
            <a:endParaRPr/>
          </a:p>
          <a:p>
            <a:pPr marL="0" marR="0" lvl="0" indent="0" algn="l" rtl="0">
              <a:spcBef>
                <a:spcPts val="0"/>
              </a:spcBef>
              <a:spcAft>
                <a:spcPts val="0"/>
              </a:spcAft>
              <a:buNone/>
            </a:pPr>
            <a:endParaRPr sz="2400">
              <a:solidFill>
                <a:srgbClr val="000000"/>
              </a:solidFill>
              <a:latin typeface="Aharoni"/>
              <a:ea typeface="Aharoni"/>
              <a:cs typeface="Aharoni"/>
              <a:sym typeface="Aharoni"/>
            </a:endParaRPr>
          </a:p>
          <a:p>
            <a:pPr marL="0" marR="0" lvl="0" indent="0" algn="l" rtl="0">
              <a:spcBef>
                <a:spcPts val="0"/>
              </a:spcBef>
              <a:spcAft>
                <a:spcPts val="0"/>
              </a:spcAft>
              <a:buNone/>
            </a:pPr>
            <a:r>
              <a:rPr lang="en-US" sz="2400">
                <a:solidFill>
                  <a:srgbClr val="000000"/>
                </a:solidFill>
                <a:latin typeface="Aharoni"/>
                <a:ea typeface="Aharoni"/>
                <a:cs typeface="Aharoni"/>
                <a:sym typeface="Aharoni"/>
              </a:rPr>
              <a:t>Rather than creating 30+ bingo boards, I use these blank bingo boards with the vocabulary words listed below.  The kids fill in the boards using pen or marker so they can’t change their answers during the game.  To conserve paper, I run two boards to one sheet.</a:t>
            </a:r>
            <a:endParaRPr/>
          </a:p>
          <a:p>
            <a:pPr marL="0" marR="0" lvl="0" indent="0" algn="l" rtl="0">
              <a:spcBef>
                <a:spcPts val="0"/>
              </a:spcBef>
              <a:spcAft>
                <a:spcPts val="0"/>
              </a:spcAft>
              <a:buNone/>
            </a:pPr>
            <a:endParaRPr sz="2400">
              <a:solidFill>
                <a:srgbClr val="000000"/>
              </a:solidFill>
              <a:latin typeface="Aharoni"/>
              <a:ea typeface="Aharoni"/>
              <a:cs typeface="Aharoni"/>
              <a:sym typeface="Aharoni"/>
            </a:endParaRPr>
          </a:p>
          <a:p>
            <a:pPr marL="0" marR="0" lvl="0" indent="0" algn="l" rtl="0">
              <a:spcBef>
                <a:spcPts val="0"/>
              </a:spcBef>
              <a:spcAft>
                <a:spcPts val="0"/>
              </a:spcAft>
              <a:buNone/>
            </a:pPr>
            <a:r>
              <a:rPr lang="en-US" sz="2400">
                <a:solidFill>
                  <a:srgbClr val="000000"/>
                </a:solidFill>
                <a:latin typeface="Aharoni"/>
                <a:ea typeface="Aharoni"/>
                <a:cs typeface="Aharoni"/>
                <a:sym typeface="Aharoni"/>
              </a:rPr>
              <a:t>I also run off a copy of the PPT with the answers written on the notes line, so I can keep up with the answers as we play  </a:t>
            </a:r>
            <a:endParaRPr sz="2400">
              <a:solidFill>
                <a:srgbClr val="000000"/>
              </a:solidFill>
              <a:latin typeface="Aharoni"/>
              <a:ea typeface="Aharoni"/>
              <a:cs typeface="Aharoni"/>
              <a:sym typeface="Aharon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781"/>
        <p:cNvGrpSpPr/>
        <p:nvPr/>
      </p:nvGrpSpPr>
      <p:grpSpPr>
        <a:xfrm>
          <a:off x="0" y="0"/>
          <a:ext cx="0" cy="0"/>
          <a:chOff x="0" y="0"/>
          <a:chExt cx="0" cy="0"/>
        </a:xfrm>
      </p:grpSpPr>
      <p:sp>
        <p:nvSpPr>
          <p:cNvPr id="782" name="Google Shape;782;p100"/>
          <p:cNvSpPr txBox="1"/>
          <p:nvPr/>
        </p:nvSpPr>
        <p:spPr>
          <a:xfrm>
            <a:off x="0" y="152400"/>
            <a:ext cx="9296400" cy="45259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2060"/>
              </a:buClr>
              <a:buSzPts val="6000"/>
              <a:buFont typeface="Arial"/>
              <a:buNone/>
            </a:pPr>
            <a:r>
              <a:rPr lang="en-US" sz="6000" b="1" u="sng">
                <a:solidFill>
                  <a:srgbClr val="002060"/>
                </a:solidFill>
                <a:latin typeface="Calibri"/>
                <a:ea typeface="Calibri"/>
                <a:cs typeface="Calibri"/>
                <a:sym typeface="Calibri"/>
              </a:rPr>
              <a:t>___________</a:t>
            </a:r>
            <a:r>
              <a:rPr lang="en-US" sz="6000" b="1">
                <a:solidFill>
                  <a:srgbClr val="002060"/>
                </a:solidFill>
                <a:latin typeface="Calibri"/>
                <a:ea typeface="Calibri"/>
                <a:cs typeface="Calibri"/>
                <a:sym typeface="Calibri"/>
              </a:rPr>
              <a:t> causes the Earth to have </a:t>
            </a:r>
            <a:r>
              <a:rPr lang="en-US" sz="6000" b="1" u="sng">
                <a:solidFill>
                  <a:srgbClr val="002060"/>
                </a:solidFill>
                <a:latin typeface="Calibri"/>
                <a:ea typeface="Calibri"/>
                <a:cs typeface="Calibri"/>
                <a:sym typeface="Calibri"/>
              </a:rPr>
              <a:t>day and night</a:t>
            </a:r>
            <a:endParaRPr sz="6000" b="1">
              <a:solidFill>
                <a:srgbClr val="002060"/>
              </a:solidFill>
              <a:latin typeface="Calibri"/>
              <a:ea typeface="Calibri"/>
              <a:cs typeface="Calibri"/>
              <a:sym typeface="Calibri"/>
            </a:endParaRPr>
          </a:p>
        </p:txBody>
      </p:sp>
      <p:pic>
        <p:nvPicPr>
          <p:cNvPr id="783" name="Google Shape;783;p100" descr="http://bestanimations.com/Earth&amp;Space/Earth/Earth-23-june.gif"/>
          <p:cNvPicPr preferRelativeResize="0"/>
          <p:nvPr/>
        </p:nvPicPr>
        <p:blipFill rotWithShape="1">
          <a:blip r:embed="rId4">
            <a:alphaModFix/>
          </a:blip>
          <a:srcRect/>
          <a:stretch/>
        </p:blipFill>
        <p:spPr>
          <a:xfrm>
            <a:off x="2438400" y="2249843"/>
            <a:ext cx="4518819" cy="451881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787"/>
        <p:cNvGrpSpPr/>
        <p:nvPr/>
      </p:nvGrpSpPr>
      <p:grpSpPr>
        <a:xfrm>
          <a:off x="0" y="0"/>
          <a:ext cx="0" cy="0"/>
          <a:chOff x="0" y="0"/>
          <a:chExt cx="0" cy="0"/>
        </a:xfrm>
      </p:grpSpPr>
      <p:pic>
        <p:nvPicPr>
          <p:cNvPr id="788" name="Google Shape;788;p101" descr="http://physics.weber.edu/schroeder/ua/LunarEclipseDiagram.png"/>
          <p:cNvPicPr preferRelativeResize="0"/>
          <p:nvPr/>
        </p:nvPicPr>
        <p:blipFill rotWithShape="1">
          <a:blip r:embed="rId4">
            <a:alphaModFix/>
          </a:blip>
          <a:srcRect/>
          <a:stretch/>
        </p:blipFill>
        <p:spPr>
          <a:xfrm>
            <a:off x="228600" y="3048000"/>
            <a:ext cx="8716274" cy="3581400"/>
          </a:xfrm>
          <a:prstGeom prst="rect">
            <a:avLst/>
          </a:prstGeom>
          <a:noFill/>
          <a:ln>
            <a:noFill/>
          </a:ln>
        </p:spPr>
      </p:pic>
      <p:sp>
        <p:nvSpPr>
          <p:cNvPr id="789" name="Google Shape;789;p101"/>
          <p:cNvSpPr txBox="1">
            <a:spLocks noGrp="1"/>
          </p:cNvSpPr>
          <p:nvPr>
            <p:ph type="body" idx="1"/>
          </p:nvPr>
        </p:nvSpPr>
        <p:spPr>
          <a:xfrm>
            <a:off x="0" y="0"/>
            <a:ext cx="91440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974806"/>
              </a:buClr>
              <a:buSzPts val="4400"/>
              <a:buNone/>
            </a:pPr>
            <a:r>
              <a:rPr lang="en-US" sz="4400" b="1">
                <a:solidFill>
                  <a:srgbClr val="974806"/>
                </a:solidFill>
              </a:rPr>
              <a:t>___________   </a:t>
            </a:r>
            <a:r>
              <a:rPr lang="en-US" sz="4400" b="1" u="sng">
                <a:solidFill>
                  <a:srgbClr val="974806"/>
                </a:solidFill>
              </a:rPr>
              <a:t>Eclipse</a:t>
            </a:r>
            <a:r>
              <a:rPr lang="en-US" sz="4400" b="1">
                <a:solidFill>
                  <a:srgbClr val="974806"/>
                </a:solidFill>
              </a:rPr>
              <a:t>: when the Earth comes between the sun and the moon                                  </a:t>
            </a:r>
            <a:r>
              <a:rPr lang="en-US" sz="4400" b="1">
                <a:solidFill>
                  <a:srgbClr val="FF0000"/>
                </a:solidFill>
              </a:rPr>
              <a:t>				  </a:t>
            </a:r>
            <a:r>
              <a:rPr lang="en-US" sz="4400" b="1" i="1">
                <a:solidFill>
                  <a:srgbClr val="002060"/>
                </a:solidFill>
              </a:rPr>
              <a:t>and</a:t>
            </a:r>
            <a:r>
              <a:rPr lang="en-US" sz="4400" b="1">
                <a:solidFill>
                  <a:srgbClr val="FF0000"/>
                </a:solidFill>
              </a:rPr>
              <a:t> </a:t>
            </a:r>
            <a:endParaRPr/>
          </a:p>
          <a:p>
            <a:pPr marL="0" lvl="0" indent="0" algn="l" rtl="0">
              <a:spcBef>
                <a:spcPts val="880"/>
              </a:spcBef>
              <a:spcAft>
                <a:spcPts val="0"/>
              </a:spcAft>
              <a:buClr>
                <a:srgbClr val="974806"/>
              </a:buClr>
              <a:buSzPts val="4400"/>
              <a:buNone/>
            </a:pPr>
            <a:r>
              <a:rPr lang="en-US" sz="4400" b="1">
                <a:solidFill>
                  <a:srgbClr val="974806"/>
                </a:solidFill>
              </a:rPr>
              <a:t>the shadow of the Earth falls on the moon.</a:t>
            </a:r>
            <a:endParaRPr/>
          </a:p>
          <a:p>
            <a:pPr marL="342900" lvl="0" indent="-342900" algn="l" rtl="0">
              <a:spcBef>
                <a:spcPts val="640"/>
              </a:spcBef>
              <a:spcAft>
                <a:spcPts val="0"/>
              </a:spcAft>
              <a:buClr>
                <a:schemeClr val="dk1"/>
              </a:buClr>
              <a:buSzPts val="3200"/>
              <a:buNone/>
            </a:pPr>
            <a:endParaRPr/>
          </a:p>
        </p:txBody>
      </p:sp>
      <p:sp>
        <p:nvSpPr>
          <p:cNvPr id="790" name="Google Shape;790;p101"/>
          <p:cNvSpPr/>
          <p:nvPr/>
        </p:nvSpPr>
        <p:spPr>
          <a:xfrm>
            <a:off x="7688152" y="5934670"/>
            <a:ext cx="1455848"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cap="none">
                <a:solidFill>
                  <a:srgbClr val="6F91C8"/>
                </a:solidFill>
                <a:latin typeface="Calibri"/>
                <a:ea typeface="Calibri"/>
                <a:cs typeface="Calibri"/>
                <a:sym typeface="Calibri"/>
              </a:rPr>
              <a:t>SEM</a:t>
            </a:r>
            <a:endParaRPr sz="5400" b="1" cap="none">
              <a:solidFill>
                <a:srgbClr val="6F91C8"/>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794"/>
        <p:cNvGrpSpPr/>
        <p:nvPr/>
      </p:nvGrpSpPr>
      <p:grpSpPr>
        <a:xfrm>
          <a:off x="0" y="0"/>
          <a:ext cx="0" cy="0"/>
          <a:chOff x="0" y="0"/>
          <a:chExt cx="0" cy="0"/>
        </a:xfrm>
      </p:grpSpPr>
      <p:sp>
        <p:nvSpPr>
          <p:cNvPr id="795" name="Google Shape;795;p102"/>
          <p:cNvSpPr/>
          <p:nvPr/>
        </p:nvSpPr>
        <p:spPr>
          <a:xfrm>
            <a:off x="0" y="0"/>
            <a:ext cx="9144000" cy="212365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800" b="1">
                <a:solidFill>
                  <a:srgbClr val="00B050"/>
                </a:solidFill>
                <a:latin typeface="Calibri"/>
                <a:ea typeface="Calibri"/>
                <a:cs typeface="Calibri"/>
                <a:sym typeface="Calibri"/>
              </a:rPr>
              <a:t>The darkest portion of the shadow of an eclipse</a:t>
            </a:r>
            <a:endParaRPr/>
          </a:p>
          <a:p>
            <a:pPr marL="0" marR="0" lvl="0" indent="0" algn="l" rtl="0">
              <a:spcBef>
                <a:spcPts val="0"/>
              </a:spcBef>
              <a:spcAft>
                <a:spcPts val="0"/>
              </a:spcAft>
              <a:buClr>
                <a:schemeClr val="dk1"/>
              </a:buClr>
              <a:buSzPts val="1200"/>
              <a:buFont typeface="Arial"/>
              <a:buNone/>
            </a:pPr>
            <a:endParaRPr sz="1200" b="1">
              <a:solidFill>
                <a:srgbClr val="00B050"/>
              </a:solidFill>
              <a:latin typeface="Calibri"/>
              <a:ea typeface="Calibri"/>
              <a:cs typeface="Calibri"/>
              <a:sym typeface="Calibri"/>
            </a:endParaRPr>
          </a:p>
          <a:p>
            <a:pPr marL="0" marR="0" lvl="0" indent="0" algn="l" rtl="0">
              <a:spcBef>
                <a:spcPts val="0"/>
              </a:spcBef>
              <a:spcAft>
                <a:spcPts val="0"/>
              </a:spcAft>
              <a:buNone/>
            </a:pPr>
            <a:endParaRPr sz="2400">
              <a:solidFill>
                <a:srgbClr val="00B050"/>
              </a:solidFill>
              <a:latin typeface="Calibri"/>
              <a:ea typeface="Calibri"/>
              <a:cs typeface="Calibri"/>
              <a:sym typeface="Calibri"/>
            </a:endParaRPr>
          </a:p>
        </p:txBody>
      </p:sp>
      <p:pic>
        <p:nvPicPr>
          <p:cNvPr id="796" name="Google Shape;796;p102" descr="... all objects cast a shadow a shadow has two parts the umbra and the"/>
          <p:cNvPicPr preferRelativeResize="0"/>
          <p:nvPr/>
        </p:nvPicPr>
        <p:blipFill rotWithShape="1">
          <a:blip r:embed="rId4">
            <a:alphaModFix/>
          </a:blip>
          <a:srcRect/>
          <a:stretch/>
        </p:blipFill>
        <p:spPr>
          <a:xfrm>
            <a:off x="811618" y="1676399"/>
            <a:ext cx="7113181" cy="4030803"/>
          </a:xfrm>
          <a:prstGeom prst="rect">
            <a:avLst/>
          </a:prstGeom>
          <a:noFill/>
          <a:ln>
            <a:noFill/>
          </a:ln>
        </p:spPr>
      </p:pic>
      <p:sp>
        <p:nvSpPr>
          <p:cNvPr id="797" name="Google Shape;797;p102"/>
          <p:cNvSpPr/>
          <p:nvPr/>
        </p:nvSpPr>
        <p:spPr>
          <a:xfrm>
            <a:off x="4432003" y="4876800"/>
            <a:ext cx="2286000" cy="381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98" name="Google Shape;798;p102"/>
          <p:cNvSpPr/>
          <p:nvPr/>
        </p:nvSpPr>
        <p:spPr>
          <a:xfrm>
            <a:off x="5257800" y="1828800"/>
            <a:ext cx="2286000" cy="381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802"/>
        <p:cNvGrpSpPr/>
        <p:nvPr/>
      </p:nvGrpSpPr>
      <p:grpSpPr>
        <a:xfrm>
          <a:off x="0" y="0"/>
          <a:ext cx="0" cy="0"/>
          <a:chOff x="0" y="0"/>
          <a:chExt cx="0" cy="0"/>
        </a:xfrm>
      </p:grpSpPr>
      <p:pic>
        <p:nvPicPr>
          <p:cNvPr id="803" name="Google Shape;803;p103" descr="https://sp.yimg.com/ib/th?id=HN.608000273806919056&amp;pid=15.1&amp;P=0"/>
          <p:cNvPicPr preferRelativeResize="0"/>
          <p:nvPr/>
        </p:nvPicPr>
        <p:blipFill rotWithShape="1">
          <a:blip r:embed="rId4">
            <a:alphaModFix/>
          </a:blip>
          <a:srcRect/>
          <a:stretch/>
        </p:blipFill>
        <p:spPr>
          <a:xfrm>
            <a:off x="0" y="0"/>
            <a:ext cx="10338689" cy="6858000"/>
          </a:xfrm>
          <a:prstGeom prst="rect">
            <a:avLst/>
          </a:prstGeom>
          <a:noFill/>
          <a:ln>
            <a:noFill/>
          </a:ln>
        </p:spPr>
      </p:pic>
      <p:sp>
        <p:nvSpPr>
          <p:cNvPr id="804" name="Google Shape;804;p103"/>
          <p:cNvSpPr txBox="1">
            <a:spLocks noGrp="1"/>
          </p:cNvSpPr>
          <p:nvPr>
            <p:ph type="body" idx="1"/>
          </p:nvPr>
        </p:nvSpPr>
        <p:spPr>
          <a:xfrm>
            <a:off x="932793" y="464820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4400"/>
              <a:buNone/>
            </a:pPr>
            <a:r>
              <a:rPr lang="en-US" sz="4400" b="1">
                <a:solidFill>
                  <a:schemeClr val="lt1"/>
                </a:solidFill>
              </a:rPr>
              <a:t>the periodic rise and fall of the water level in the oceans and other large bodies of water</a:t>
            </a:r>
            <a:endParaRPr sz="4400" b="1">
              <a:solidFill>
                <a:schemeClr val="lt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809"/>
        <p:cNvGrpSpPr/>
        <p:nvPr/>
      </p:nvGrpSpPr>
      <p:grpSpPr>
        <a:xfrm>
          <a:off x="0" y="0"/>
          <a:ext cx="0" cy="0"/>
          <a:chOff x="0" y="0"/>
          <a:chExt cx="0" cy="0"/>
        </a:xfrm>
      </p:grpSpPr>
      <p:sp>
        <p:nvSpPr>
          <p:cNvPr id="810" name="Google Shape;810;p104"/>
          <p:cNvSpPr txBox="1">
            <a:spLocks noGrp="1"/>
          </p:cNvSpPr>
          <p:nvPr>
            <p:ph type="body" idx="1"/>
          </p:nvPr>
        </p:nvSpPr>
        <p:spPr>
          <a:xfrm>
            <a:off x="228600" y="304800"/>
            <a:ext cx="44958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7365D"/>
              </a:buClr>
              <a:buSzPts val="4000"/>
              <a:buNone/>
            </a:pPr>
            <a:r>
              <a:rPr lang="en-US" sz="4000" b="1">
                <a:solidFill>
                  <a:srgbClr val="17365D"/>
                </a:solidFill>
              </a:rPr>
              <a:t>Because the moon’s </a:t>
            </a:r>
            <a:r>
              <a:rPr lang="en-US" sz="4000" b="1"/>
              <a:t>rotational period</a:t>
            </a:r>
            <a:r>
              <a:rPr lang="en-US" sz="4000" b="1">
                <a:solidFill>
                  <a:srgbClr val="17365D"/>
                </a:solidFill>
              </a:rPr>
              <a:t> is equal to its </a:t>
            </a:r>
            <a:r>
              <a:rPr lang="en-US" sz="4000" b="1"/>
              <a:t>period of revolution </a:t>
            </a:r>
            <a:r>
              <a:rPr lang="en-US" sz="4000" b="1">
                <a:solidFill>
                  <a:srgbClr val="17365D"/>
                </a:solidFill>
              </a:rPr>
              <a:t>around the Earth, we always see the </a:t>
            </a:r>
            <a:r>
              <a:rPr lang="en-US" sz="4000" b="1"/>
              <a:t>same side </a:t>
            </a:r>
            <a:r>
              <a:rPr lang="en-US" sz="4000" b="1">
                <a:solidFill>
                  <a:srgbClr val="17365D"/>
                </a:solidFill>
              </a:rPr>
              <a:t>of the moon (from Earth)!</a:t>
            </a:r>
            <a:endParaRPr/>
          </a:p>
        </p:txBody>
      </p:sp>
      <p:pic>
        <p:nvPicPr>
          <p:cNvPr id="811" name="Google Shape;811;p104" descr="full"/>
          <p:cNvPicPr preferRelativeResize="0"/>
          <p:nvPr/>
        </p:nvPicPr>
        <p:blipFill rotWithShape="1">
          <a:blip r:embed="rId4">
            <a:alphaModFix/>
          </a:blip>
          <a:srcRect/>
          <a:stretch/>
        </p:blipFill>
        <p:spPr>
          <a:xfrm rot="5400000">
            <a:off x="4241800" y="1854200"/>
            <a:ext cx="5181600" cy="4216400"/>
          </a:xfrm>
          <a:prstGeom prst="rect">
            <a:avLst/>
          </a:prstGeom>
          <a:noFill/>
          <a:ln>
            <a:noFill/>
          </a:ln>
        </p:spPr>
      </p:pic>
      <p:sp>
        <p:nvSpPr>
          <p:cNvPr id="812" name="Google Shape;812;p104"/>
          <p:cNvSpPr/>
          <p:nvPr/>
        </p:nvSpPr>
        <p:spPr>
          <a:xfrm>
            <a:off x="152400" y="5953853"/>
            <a:ext cx="4168193"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b="1">
                <a:solidFill>
                  <a:srgbClr val="6197ED"/>
                </a:solidFill>
                <a:latin typeface="Calibri"/>
                <a:ea typeface="Calibri"/>
                <a:cs typeface="Calibri"/>
                <a:sym typeface="Calibri"/>
              </a:rPr>
              <a:t>true or false</a:t>
            </a:r>
            <a:endParaRPr sz="5400" b="1">
              <a:solidFill>
                <a:srgbClr val="6197ED"/>
              </a:solidFill>
              <a:latin typeface="Calibri"/>
              <a:ea typeface="Calibri"/>
              <a:cs typeface="Calibri"/>
              <a:sym typeface="Calibr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816"/>
        <p:cNvGrpSpPr/>
        <p:nvPr/>
      </p:nvGrpSpPr>
      <p:grpSpPr>
        <a:xfrm>
          <a:off x="0" y="0"/>
          <a:ext cx="0" cy="0"/>
          <a:chOff x="0" y="0"/>
          <a:chExt cx="0" cy="0"/>
        </a:xfrm>
      </p:grpSpPr>
      <p:sp>
        <p:nvSpPr>
          <p:cNvPr id="817" name="Google Shape;817;p105"/>
          <p:cNvSpPr txBox="1">
            <a:spLocks noGrp="1"/>
          </p:cNvSpPr>
          <p:nvPr>
            <p:ph type="body" idx="1"/>
          </p:nvPr>
        </p:nvSpPr>
        <p:spPr>
          <a:xfrm>
            <a:off x="381000" y="762000"/>
            <a:ext cx="9144000" cy="3962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B050"/>
              </a:buClr>
              <a:buSzPts val="7200"/>
              <a:buNone/>
            </a:pPr>
            <a:r>
              <a:rPr lang="en-US" sz="7200" b="1">
                <a:solidFill>
                  <a:srgbClr val="00B050"/>
                </a:solidFill>
              </a:rPr>
              <a:t>The </a:t>
            </a:r>
            <a:r>
              <a:rPr lang="en-US" sz="7200" b="1"/>
              <a:t>(sun/moon) </a:t>
            </a:r>
            <a:r>
              <a:rPr lang="en-US" sz="7200" b="1">
                <a:solidFill>
                  <a:srgbClr val="00B050"/>
                </a:solidFill>
              </a:rPr>
              <a:t>has the strongest gravitational pull on the Earth’s oceans. </a:t>
            </a:r>
            <a:endParaRPr sz="7200">
              <a:solidFill>
                <a:srgbClr val="00B050"/>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821"/>
        <p:cNvGrpSpPr/>
        <p:nvPr/>
      </p:nvGrpSpPr>
      <p:grpSpPr>
        <a:xfrm>
          <a:off x="0" y="0"/>
          <a:ext cx="0" cy="0"/>
          <a:chOff x="0" y="0"/>
          <a:chExt cx="0" cy="0"/>
        </a:xfrm>
      </p:grpSpPr>
      <p:sp>
        <p:nvSpPr>
          <p:cNvPr id="822" name="Google Shape;822;p10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endParaRPr/>
          </a:p>
        </p:txBody>
      </p:sp>
      <p:sp>
        <p:nvSpPr>
          <p:cNvPr id="823" name="Google Shape;823;p106"/>
          <p:cNvSpPr txBox="1">
            <a:spLocks noGrp="1"/>
          </p:cNvSpPr>
          <p:nvPr>
            <p:ph type="body" idx="1"/>
          </p:nvPr>
        </p:nvSpPr>
        <p:spPr>
          <a:xfrm>
            <a:off x="0" y="3429000"/>
            <a:ext cx="9123258"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F0000"/>
              </a:buClr>
              <a:buSzPts val="4000"/>
              <a:buNone/>
            </a:pPr>
            <a:r>
              <a:rPr lang="en-US" sz="4000" b="1">
                <a:solidFill>
                  <a:srgbClr val="FF0000"/>
                </a:solidFill>
              </a:rPr>
              <a:t>	</a:t>
            </a:r>
            <a:r>
              <a:rPr lang="en-US" sz="5400" b="1" u="sng">
                <a:solidFill>
                  <a:srgbClr val="7030A0"/>
                </a:solidFill>
              </a:rPr>
              <a:t>________</a:t>
            </a:r>
            <a:r>
              <a:rPr lang="en-US" sz="5400" b="1">
                <a:solidFill>
                  <a:srgbClr val="7030A0"/>
                </a:solidFill>
              </a:rPr>
              <a:t> – the time when the sun is farthest north or south of the equator. </a:t>
            </a:r>
            <a:endParaRPr/>
          </a:p>
          <a:p>
            <a:pPr marL="342900" lvl="0" indent="-342900" algn="l" rtl="0">
              <a:spcBef>
                <a:spcPts val="720"/>
              </a:spcBef>
              <a:spcAft>
                <a:spcPts val="0"/>
              </a:spcAft>
              <a:buClr>
                <a:schemeClr val="dk1"/>
              </a:buClr>
              <a:buSzPts val="3600"/>
              <a:buNone/>
            </a:pPr>
            <a:r>
              <a:rPr lang="en-US" sz="3600" b="1"/>
              <a:t>Also marks the first day of summer/winter</a:t>
            </a:r>
            <a:endParaRPr sz="3600" b="1"/>
          </a:p>
        </p:txBody>
      </p:sp>
      <p:pic>
        <p:nvPicPr>
          <p:cNvPr id="824" name="Google Shape;824;p106" descr="http://2.bp.blogspot.com/-wqmFDmp7_4o/TyVBWYnWDeI/AAAAAAAAFHI/Q_g8zf14H14/s400/solstice2.jpg">
            <a:hlinkClick r:id="rId4"/>
          </p:cNvPr>
          <p:cNvPicPr preferRelativeResize="0"/>
          <p:nvPr/>
        </p:nvPicPr>
        <p:blipFill rotWithShape="1">
          <a:blip r:embed="rId5">
            <a:alphaModFix/>
          </a:blip>
          <a:srcRect/>
          <a:stretch/>
        </p:blipFill>
        <p:spPr>
          <a:xfrm>
            <a:off x="-1" y="0"/>
            <a:ext cx="9123259" cy="3352800"/>
          </a:xfrm>
          <a:prstGeom prst="rect">
            <a:avLst/>
          </a:prstGeom>
          <a:noFill/>
          <a:ln>
            <a:noFill/>
          </a:ln>
        </p:spPr>
      </p:pic>
      <p:sp>
        <p:nvSpPr>
          <p:cNvPr id="825" name="Google Shape;825;p106"/>
          <p:cNvSpPr/>
          <p:nvPr/>
        </p:nvSpPr>
        <p:spPr>
          <a:xfrm>
            <a:off x="304800" y="304800"/>
            <a:ext cx="1219200" cy="685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826" name="Google Shape;826;p106"/>
          <p:cNvSpPr/>
          <p:nvPr/>
        </p:nvSpPr>
        <p:spPr>
          <a:xfrm>
            <a:off x="7467600" y="319252"/>
            <a:ext cx="1371600" cy="6858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830"/>
        <p:cNvGrpSpPr/>
        <p:nvPr/>
      </p:nvGrpSpPr>
      <p:grpSpPr>
        <a:xfrm>
          <a:off x="0" y="0"/>
          <a:ext cx="0" cy="0"/>
          <a:chOff x="0" y="0"/>
          <a:chExt cx="0" cy="0"/>
        </a:xfrm>
      </p:grpSpPr>
      <p:sp>
        <p:nvSpPr>
          <p:cNvPr id="831" name="Google Shape;831;p107"/>
          <p:cNvSpPr txBox="1">
            <a:spLocks noGrp="1"/>
          </p:cNvSpPr>
          <p:nvPr>
            <p:ph type="body" idx="1"/>
          </p:nvPr>
        </p:nvSpPr>
        <p:spPr>
          <a:xfrm>
            <a:off x="0" y="-36786"/>
            <a:ext cx="91440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B0F0"/>
              </a:buClr>
              <a:buSzPts val="4400"/>
              <a:buNone/>
            </a:pPr>
            <a:r>
              <a:rPr lang="en-US" sz="4400" b="1" u="sng">
                <a:solidFill>
                  <a:srgbClr val="00B0F0"/>
                </a:solidFill>
              </a:rPr>
              <a:t>________Tides</a:t>
            </a:r>
            <a:r>
              <a:rPr lang="en-US" sz="4400" b="1">
                <a:solidFill>
                  <a:srgbClr val="00B0F0"/>
                </a:solidFill>
              </a:rPr>
              <a:t> are due to the moon and sun working together causing a stronger pull on the earth's oceans. *The sun, earth, and moon are aligned.  </a:t>
            </a:r>
            <a:endParaRPr sz="4400" b="1">
              <a:solidFill>
                <a:srgbClr val="00B0F0"/>
              </a:solidFill>
            </a:endParaRPr>
          </a:p>
        </p:txBody>
      </p:sp>
      <p:pic>
        <p:nvPicPr>
          <p:cNvPr id="832" name="Google Shape;832;p107" descr="http://universalium.academic.ru/pictures/universalium/A4sptide.jpg"/>
          <p:cNvPicPr preferRelativeResize="0"/>
          <p:nvPr/>
        </p:nvPicPr>
        <p:blipFill rotWithShape="1">
          <a:blip r:embed="rId4">
            <a:alphaModFix/>
          </a:blip>
          <a:srcRect/>
          <a:stretch/>
        </p:blipFill>
        <p:spPr>
          <a:xfrm>
            <a:off x="4430110" y="2819400"/>
            <a:ext cx="4713890" cy="4038600"/>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836"/>
        <p:cNvGrpSpPr/>
        <p:nvPr/>
      </p:nvGrpSpPr>
      <p:grpSpPr>
        <a:xfrm>
          <a:off x="0" y="0"/>
          <a:ext cx="0" cy="0"/>
          <a:chOff x="0" y="0"/>
          <a:chExt cx="0" cy="0"/>
        </a:xfrm>
      </p:grpSpPr>
      <p:sp>
        <p:nvSpPr>
          <p:cNvPr id="837" name="Google Shape;837;p108"/>
          <p:cNvSpPr txBox="1">
            <a:spLocks noGrp="1"/>
          </p:cNvSpPr>
          <p:nvPr>
            <p:ph type="body" idx="1"/>
          </p:nvPr>
        </p:nvSpPr>
        <p:spPr>
          <a:xfrm>
            <a:off x="0" y="0"/>
            <a:ext cx="5638800"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FF0000"/>
              </a:buClr>
              <a:buSzPts val="6600"/>
              <a:buNone/>
            </a:pPr>
            <a:r>
              <a:rPr lang="en-US" sz="6600" b="1">
                <a:solidFill>
                  <a:srgbClr val="FF0000"/>
                </a:solidFill>
              </a:rPr>
              <a:t>when the</a:t>
            </a:r>
            <a:endParaRPr/>
          </a:p>
          <a:p>
            <a:pPr marL="342900" lvl="0" indent="-342900" algn="l" rtl="0">
              <a:spcBef>
                <a:spcPts val="1320"/>
              </a:spcBef>
              <a:spcAft>
                <a:spcPts val="0"/>
              </a:spcAft>
              <a:buClr>
                <a:srgbClr val="FF0000"/>
              </a:buClr>
              <a:buSzPts val="6600"/>
              <a:buNone/>
            </a:pPr>
            <a:r>
              <a:rPr lang="en-US" sz="6600" b="1">
                <a:solidFill>
                  <a:srgbClr val="FF0000"/>
                </a:solidFill>
              </a:rPr>
              <a:t>moon appears</a:t>
            </a:r>
            <a:endParaRPr/>
          </a:p>
          <a:p>
            <a:pPr marL="342900" lvl="0" indent="-342900" algn="l" rtl="0">
              <a:spcBef>
                <a:spcPts val="1320"/>
              </a:spcBef>
              <a:spcAft>
                <a:spcPts val="0"/>
              </a:spcAft>
              <a:buClr>
                <a:srgbClr val="FF0000"/>
              </a:buClr>
              <a:buSzPts val="6600"/>
              <a:buNone/>
            </a:pPr>
            <a:r>
              <a:rPr lang="en-US" sz="6600" b="1">
                <a:solidFill>
                  <a:srgbClr val="FF0000"/>
                </a:solidFill>
              </a:rPr>
              <a:t>to get larger</a:t>
            </a:r>
            <a:endParaRPr/>
          </a:p>
        </p:txBody>
      </p:sp>
      <p:pic>
        <p:nvPicPr>
          <p:cNvPr id="838" name="Google Shape;838;p108" descr="http://www.photo-dictionary.com/photofiles/list/4965/6547moon_phases.jpg"/>
          <p:cNvPicPr preferRelativeResize="0"/>
          <p:nvPr/>
        </p:nvPicPr>
        <p:blipFill rotWithShape="1">
          <a:blip r:embed="rId4">
            <a:alphaModFix/>
          </a:blip>
          <a:srcRect/>
          <a:stretch/>
        </p:blipFill>
        <p:spPr>
          <a:xfrm>
            <a:off x="6019800" y="0"/>
            <a:ext cx="2867025" cy="3429000"/>
          </a:xfrm>
          <a:prstGeom prst="rect">
            <a:avLst/>
          </a:prstGeom>
          <a:noFill/>
          <a:ln>
            <a:noFill/>
          </a:ln>
        </p:spPr>
      </p:pic>
      <p:pic>
        <p:nvPicPr>
          <p:cNvPr id="839" name="Google Shape;839;p108" descr="http://ts4.mm.bing.net/th?id=H.4633966005059843&amp;pid=15.1"/>
          <p:cNvPicPr preferRelativeResize="0"/>
          <p:nvPr/>
        </p:nvPicPr>
        <p:blipFill rotWithShape="1">
          <a:blip r:embed="rId5">
            <a:alphaModFix/>
          </a:blip>
          <a:srcRect/>
          <a:stretch/>
        </p:blipFill>
        <p:spPr>
          <a:xfrm>
            <a:off x="0" y="4303456"/>
            <a:ext cx="9144000" cy="5221544"/>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843"/>
        <p:cNvGrpSpPr/>
        <p:nvPr/>
      </p:nvGrpSpPr>
      <p:grpSpPr>
        <a:xfrm>
          <a:off x="0" y="0"/>
          <a:ext cx="0" cy="0"/>
          <a:chOff x="0" y="0"/>
          <a:chExt cx="0" cy="0"/>
        </a:xfrm>
      </p:grpSpPr>
      <p:sp>
        <p:nvSpPr>
          <p:cNvPr id="844" name="Google Shape;844;p109"/>
          <p:cNvSpPr txBox="1">
            <a:spLocks noGrp="1"/>
          </p:cNvSpPr>
          <p:nvPr>
            <p:ph type="body" idx="1"/>
          </p:nvPr>
        </p:nvSpPr>
        <p:spPr>
          <a:xfrm>
            <a:off x="0" y="7883"/>
            <a:ext cx="9144000" cy="685011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accent4"/>
              </a:buClr>
              <a:buSzPts val="4400"/>
              <a:buNone/>
            </a:pPr>
            <a:r>
              <a:rPr lang="en-US" sz="4400" b="1">
                <a:solidFill>
                  <a:schemeClr val="accent4"/>
                </a:solidFill>
              </a:rPr>
              <a:t>Spring Tides= </a:t>
            </a:r>
            <a:r>
              <a:rPr lang="en-US" sz="4400" b="1"/>
              <a:t>(largest/smallest) </a:t>
            </a:r>
            <a:r>
              <a:rPr lang="en-US" sz="4400" b="1">
                <a:solidFill>
                  <a:schemeClr val="accent4"/>
                </a:solidFill>
              </a:rPr>
              <a:t>difference between high and low tide.</a:t>
            </a:r>
            <a:endParaRPr/>
          </a:p>
          <a:p>
            <a:pPr marL="0" lvl="0" indent="0" algn="l" rtl="0">
              <a:spcBef>
                <a:spcPts val="880"/>
              </a:spcBef>
              <a:spcAft>
                <a:spcPts val="0"/>
              </a:spcAft>
              <a:buClr>
                <a:schemeClr val="dk1"/>
              </a:buClr>
              <a:buSzPts val="4400"/>
              <a:buNone/>
            </a:pPr>
            <a:endParaRPr sz="4400" b="1">
              <a:solidFill>
                <a:srgbClr val="FF0000"/>
              </a:solidFill>
            </a:endParaRPr>
          </a:p>
          <a:p>
            <a:pPr marL="0" lvl="0" indent="0" algn="l" rtl="0">
              <a:spcBef>
                <a:spcPts val="880"/>
              </a:spcBef>
              <a:spcAft>
                <a:spcPts val="0"/>
              </a:spcAft>
              <a:buClr>
                <a:schemeClr val="dk1"/>
              </a:buClr>
              <a:buSzPts val="4400"/>
              <a:buNone/>
            </a:pPr>
            <a:endParaRPr sz="4400" b="1">
              <a:solidFill>
                <a:srgbClr val="FF0000"/>
              </a:solidFill>
            </a:endParaRPr>
          </a:p>
          <a:p>
            <a:pPr marL="0" lvl="0" indent="0" algn="l" rtl="0">
              <a:spcBef>
                <a:spcPts val="880"/>
              </a:spcBef>
              <a:spcAft>
                <a:spcPts val="0"/>
              </a:spcAft>
              <a:buClr>
                <a:schemeClr val="dk1"/>
              </a:buClr>
              <a:buSzPts val="4400"/>
              <a:buNone/>
            </a:pPr>
            <a:endParaRPr sz="4400" b="1">
              <a:solidFill>
                <a:srgbClr val="FF0000"/>
              </a:solidFill>
            </a:endParaRPr>
          </a:p>
          <a:p>
            <a:pPr marL="0" lvl="0" indent="0" algn="l" rtl="0">
              <a:spcBef>
                <a:spcPts val="880"/>
              </a:spcBef>
              <a:spcAft>
                <a:spcPts val="0"/>
              </a:spcAft>
              <a:buClr>
                <a:schemeClr val="dk1"/>
              </a:buClr>
              <a:buSzPts val="4400"/>
              <a:buNone/>
            </a:pPr>
            <a:endParaRPr sz="4400" b="1">
              <a:solidFill>
                <a:srgbClr val="FF0000"/>
              </a:solidFill>
            </a:endParaRPr>
          </a:p>
          <a:p>
            <a:pPr marL="0" lvl="0" indent="0" algn="l" rtl="0">
              <a:spcBef>
                <a:spcPts val="880"/>
              </a:spcBef>
              <a:spcAft>
                <a:spcPts val="0"/>
              </a:spcAft>
              <a:buClr>
                <a:schemeClr val="dk1"/>
              </a:buClr>
              <a:buSzPts val="4400"/>
              <a:buNone/>
            </a:pPr>
            <a:endParaRPr sz="4400" b="1">
              <a:solidFill>
                <a:srgbClr val="FF0000"/>
              </a:solidFill>
            </a:endParaRPr>
          </a:p>
        </p:txBody>
      </p:sp>
      <p:pic>
        <p:nvPicPr>
          <p:cNvPr id="845" name="Google Shape;845;p109" descr="http://britishseafishing.co.uk/wp-content/uploads/2012/07/Tidal-Range.jpg"/>
          <p:cNvPicPr preferRelativeResize="0"/>
          <p:nvPr/>
        </p:nvPicPr>
        <p:blipFill rotWithShape="1">
          <a:blip r:embed="rId4">
            <a:alphaModFix/>
          </a:blip>
          <a:srcRect/>
          <a:stretch/>
        </p:blipFill>
        <p:spPr>
          <a:xfrm>
            <a:off x="152400" y="1447800"/>
            <a:ext cx="9047560" cy="3886200"/>
          </a:xfrm>
          <a:prstGeom prst="rect">
            <a:avLst/>
          </a:prstGeom>
          <a:noFill/>
          <a:ln>
            <a:noFill/>
          </a:ln>
        </p:spPr>
      </p:pic>
      <p:sp>
        <p:nvSpPr>
          <p:cNvPr id="846" name="Google Shape;846;p109"/>
          <p:cNvSpPr/>
          <p:nvPr/>
        </p:nvSpPr>
        <p:spPr>
          <a:xfrm>
            <a:off x="762000" y="2209800"/>
            <a:ext cx="533400" cy="1752600"/>
          </a:xfrm>
          <a:prstGeom prst="leftBrace">
            <a:avLst>
              <a:gd name="adj1" fmla="val 8333"/>
              <a:gd name="adj2" fmla="val 50000"/>
            </a:avLst>
          </a:prstGeom>
          <a:noFill/>
          <a:ln w="53975"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
        <p:nvSpPr>
          <p:cNvPr id="847" name="Google Shape;847;p109"/>
          <p:cNvSpPr/>
          <p:nvPr/>
        </p:nvSpPr>
        <p:spPr>
          <a:xfrm rot="10800000">
            <a:off x="4409480" y="2590800"/>
            <a:ext cx="533400" cy="876300"/>
          </a:xfrm>
          <a:prstGeom prst="leftBrace">
            <a:avLst>
              <a:gd name="adj1" fmla="val 82143"/>
              <a:gd name="adj2" fmla="val 50000"/>
            </a:avLst>
          </a:prstGeom>
          <a:noFill/>
          <a:ln w="53975"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65"/>
          <p:cNvSpPr txBox="1">
            <a:spLocks noGrp="1"/>
          </p:cNvSpPr>
          <p:nvPr>
            <p:ph type="title"/>
          </p:nvPr>
        </p:nvSpPr>
        <p:spPr>
          <a:xfrm rot="-5400000">
            <a:off x="-3009900" y="2857499"/>
            <a:ext cx="6858003" cy="114300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b="1">
                <a:solidFill>
                  <a:srgbClr val="244061"/>
                </a:solidFill>
                <a:latin typeface="Aharoni"/>
                <a:ea typeface="Aharoni"/>
                <a:cs typeface="Aharoni"/>
                <a:sym typeface="Aharoni"/>
              </a:rPr>
              <a:t>Earth/Sun/Moon</a:t>
            </a:r>
            <a:r>
              <a:rPr lang="en-US" sz="7200" b="1">
                <a:solidFill>
                  <a:srgbClr val="244061"/>
                </a:solidFill>
                <a:latin typeface="Aharoni"/>
                <a:ea typeface="Aharoni"/>
                <a:cs typeface="Aharoni"/>
                <a:sym typeface="Aharoni"/>
              </a:rPr>
              <a:t> </a:t>
            </a:r>
            <a:r>
              <a:rPr lang="en-US" sz="4800" b="1">
                <a:solidFill>
                  <a:srgbClr val="244061"/>
                </a:solidFill>
                <a:latin typeface="Aharoni"/>
                <a:ea typeface="Aharoni"/>
                <a:cs typeface="Aharoni"/>
                <a:sym typeface="Aharoni"/>
              </a:rPr>
              <a:t>Bingo!</a:t>
            </a:r>
            <a:endParaRPr/>
          </a:p>
        </p:txBody>
      </p:sp>
      <p:graphicFrame>
        <p:nvGraphicFramePr>
          <p:cNvPr id="419" name="Google Shape;419;p65"/>
          <p:cNvGraphicFramePr/>
          <p:nvPr/>
        </p:nvGraphicFramePr>
        <p:xfrm>
          <a:off x="990600" y="228598"/>
          <a:ext cx="3000000" cy="3000000"/>
        </p:xfrm>
        <a:graphic>
          <a:graphicData uri="http://schemas.openxmlformats.org/drawingml/2006/table">
            <a:tbl>
              <a:tblPr firstRow="1" bandRow="1">
                <a:noFill/>
                <a:tableStyleId>{6155AFFE-FA8F-490C-B69E-1145756AC2D5}</a:tableStyleId>
              </a:tblPr>
              <a:tblGrid>
                <a:gridCol w="1143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1296325">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0"/>
                  </a:ext>
                </a:extLst>
              </a:tr>
              <a:tr h="1269375">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1"/>
                  </a:ext>
                </a:extLst>
              </a:tr>
              <a:tr h="1269375">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2"/>
                  </a:ext>
                </a:extLst>
              </a:tr>
              <a:tr h="1269375">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3"/>
                  </a:ext>
                </a:extLst>
              </a:tr>
              <a:tr h="1296325">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4"/>
                  </a:ext>
                </a:extLst>
              </a:tr>
            </a:tbl>
          </a:graphicData>
        </a:graphic>
      </p:graphicFrame>
      <p:sp>
        <p:nvSpPr>
          <p:cNvPr id="420" name="Google Shape;420;p65"/>
          <p:cNvSpPr/>
          <p:nvPr/>
        </p:nvSpPr>
        <p:spPr>
          <a:xfrm rot="-5400000">
            <a:off x="6962619" y="3108684"/>
            <a:ext cx="4176132" cy="31700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Calibri"/>
                <a:ea typeface="Calibri"/>
                <a:cs typeface="Calibri"/>
                <a:sym typeface="Calibri"/>
              </a:rPr>
              <a:t>A</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B</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Y</a:t>
            </a:r>
            <a:endParaRPr sz="1200" b="1">
              <a:solidFill>
                <a:srgbClr val="000000"/>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Z</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23.5 degrees</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24 hours</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365.25 days</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axis</a:t>
            </a:r>
            <a:endParaRPr/>
          </a:p>
          <a:p>
            <a:pPr marL="0" marR="0" lvl="0" indent="0" algn="l" rtl="0">
              <a:spcBef>
                <a:spcPts val="0"/>
              </a:spcBef>
              <a:spcAft>
                <a:spcPts val="0"/>
              </a:spcAft>
              <a:buNone/>
            </a:pPr>
            <a:endParaRPr sz="1200" b="1">
              <a:solidFill>
                <a:srgbClr val="000000"/>
              </a:solidFill>
              <a:latin typeface="Calibri"/>
              <a:ea typeface="Calibri"/>
              <a:cs typeface="Calibri"/>
              <a:sym typeface="Calibri"/>
            </a:endParaRPr>
          </a:p>
          <a:p>
            <a:pPr marL="0" marR="0" lvl="0" indent="0" algn="l" rtl="0">
              <a:spcBef>
                <a:spcPts val="0"/>
              </a:spcBef>
              <a:spcAft>
                <a:spcPts val="0"/>
              </a:spcAft>
              <a:buNone/>
            </a:pPr>
            <a:endParaRPr sz="1200" b="1">
              <a:solidFill>
                <a:srgbClr val="000000"/>
              </a:solidFill>
              <a:latin typeface="Calibri"/>
              <a:ea typeface="Calibri"/>
              <a:cs typeface="Calibri"/>
              <a:sym typeface="Calibri"/>
            </a:endParaRPr>
          </a:p>
          <a:p>
            <a:pPr marL="0" marR="0" lvl="0" indent="0" algn="l" rtl="0">
              <a:spcBef>
                <a:spcPts val="0"/>
              </a:spcBef>
              <a:spcAft>
                <a:spcPts val="0"/>
              </a:spcAft>
              <a:buNone/>
            </a:pPr>
            <a:endParaRPr sz="1200" b="1">
              <a:solidFill>
                <a:srgbClr val="000000"/>
              </a:solidFill>
              <a:latin typeface="Calibri"/>
              <a:ea typeface="Calibri"/>
              <a:cs typeface="Calibri"/>
              <a:sym typeface="Calibri"/>
            </a:endParaRPr>
          </a:p>
          <a:p>
            <a:pPr marL="0" marR="0" lvl="0" indent="0" algn="l" rtl="0">
              <a:spcBef>
                <a:spcPts val="0"/>
              </a:spcBef>
              <a:spcAft>
                <a:spcPts val="0"/>
              </a:spcAft>
              <a:buNone/>
            </a:pPr>
            <a:endParaRPr sz="1200" b="1">
              <a:solidFill>
                <a:srgbClr val="000000"/>
              </a:solidFill>
              <a:latin typeface="Calibri"/>
              <a:ea typeface="Calibri"/>
              <a:cs typeface="Calibri"/>
              <a:sym typeface="Calibri"/>
            </a:endParaRPr>
          </a:p>
          <a:p>
            <a:pPr marL="0" marR="0" lvl="0" indent="0" algn="l" rtl="0">
              <a:spcBef>
                <a:spcPts val="0"/>
              </a:spcBef>
              <a:spcAft>
                <a:spcPts val="0"/>
              </a:spcAft>
              <a:buNone/>
            </a:pPr>
            <a:endParaRPr sz="1200" b="1">
              <a:solidFill>
                <a:srgbClr val="000000"/>
              </a:solidFill>
              <a:latin typeface="Calibri"/>
              <a:ea typeface="Calibri"/>
              <a:cs typeface="Calibri"/>
              <a:sym typeface="Calibri"/>
            </a:endParaRPr>
          </a:p>
          <a:p>
            <a:pPr marL="0" marR="0" lvl="0" indent="0" algn="l" rtl="0">
              <a:spcBef>
                <a:spcPts val="0"/>
              </a:spcBef>
              <a:spcAft>
                <a:spcPts val="0"/>
              </a:spcAft>
              <a:buNone/>
            </a:pPr>
            <a:endParaRPr sz="1200" b="1">
              <a:solidFill>
                <a:srgbClr val="000000"/>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	       </a:t>
            </a:r>
            <a:endParaRPr/>
          </a:p>
          <a:p>
            <a:pPr marL="0" marR="0" lvl="0" indent="0" algn="l" rtl="0">
              <a:spcBef>
                <a:spcPts val="0"/>
              </a:spcBef>
              <a:spcAft>
                <a:spcPts val="0"/>
              </a:spcAft>
              <a:buNone/>
            </a:pPr>
            <a:endParaRPr sz="1000" b="1">
              <a:solidFill>
                <a:srgbClr val="000000"/>
              </a:solidFill>
              <a:latin typeface="Calibri"/>
              <a:ea typeface="Calibri"/>
              <a:cs typeface="Calibri"/>
              <a:sym typeface="Calibri"/>
            </a:endParaRPr>
          </a:p>
          <a:p>
            <a:pPr marL="0" marR="0" lvl="0" indent="0" algn="l" rtl="0">
              <a:spcBef>
                <a:spcPts val="0"/>
              </a:spcBef>
              <a:spcAft>
                <a:spcPts val="0"/>
              </a:spcAft>
              <a:buNone/>
            </a:pPr>
            <a:endParaRPr sz="1000" b="1">
              <a:solidFill>
                <a:srgbClr val="000000"/>
              </a:solidFill>
              <a:latin typeface="Calibri"/>
              <a:ea typeface="Calibri"/>
              <a:cs typeface="Calibri"/>
              <a:sym typeface="Calibri"/>
            </a:endParaRPr>
          </a:p>
        </p:txBody>
      </p:sp>
      <p:sp>
        <p:nvSpPr>
          <p:cNvPr id="421" name="Google Shape;421;p65"/>
          <p:cNvSpPr/>
          <p:nvPr/>
        </p:nvSpPr>
        <p:spPr>
          <a:xfrm rot="-5400000">
            <a:off x="5964704" y="1849904"/>
            <a:ext cx="4572000"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Calibri"/>
                <a:ea typeface="Calibri"/>
                <a:cs typeface="Calibri"/>
                <a:sym typeface="Calibri"/>
              </a:rPr>
              <a:t>clockwise</a:t>
            </a:r>
            <a:endParaRPr/>
          </a:p>
          <a:p>
            <a:pPr marL="0" marR="0" lvl="0" indent="0" algn="l" rtl="0">
              <a:spcBef>
                <a:spcPts val="0"/>
              </a:spcBef>
              <a:spcAft>
                <a:spcPts val="0"/>
              </a:spcAft>
              <a:buNone/>
            </a:pPr>
            <a:r>
              <a:rPr lang="en-US" sz="1050" b="1">
                <a:solidFill>
                  <a:srgbClr val="000000"/>
                </a:solidFill>
                <a:latin typeface="Calibri"/>
                <a:ea typeface="Calibri"/>
                <a:cs typeface="Calibri"/>
                <a:sym typeface="Calibri"/>
              </a:rPr>
              <a:t>counter-clockwise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earth</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eclipse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ellipse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equator</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equinox</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false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largest</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lunar</a:t>
            </a:r>
            <a:endParaRPr sz="1200" b="1">
              <a:solidFill>
                <a:srgbClr val="000000"/>
              </a:solidFill>
              <a:latin typeface="Calibri"/>
              <a:ea typeface="Calibri"/>
              <a:cs typeface="Calibri"/>
              <a:sym typeface="Calibri"/>
            </a:endParaRPr>
          </a:p>
        </p:txBody>
      </p:sp>
      <p:sp>
        <p:nvSpPr>
          <p:cNvPr id="422" name="Google Shape;422;p65"/>
          <p:cNvSpPr/>
          <p:nvPr/>
        </p:nvSpPr>
        <p:spPr>
          <a:xfrm rot="-5400000">
            <a:off x="5964704" y="21104"/>
            <a:ext cx="4572000"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Calibri"/>
                <a:ea typeface="Calibri"/>
                <a:cs typeface="Calibri"/>
                <a:sym typeface="Calibri"/>
              </a:rPr>
              <a:t>moon</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neap</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opposite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orbit</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phases</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revolution</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rotation</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solar</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solstice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spring</a:t>
            </a:r>
            <a:endParaRPr sz="1200" b="1">
              <a:solidFill>
                <a:srgbClr val="000000"/>
              </a:solidFill>
              <a:latin typeface="Calibri"/>
              <a:ea typeface="Calibri"/>
              <a:cs typeface="Calibri"/>
              <a:sym typeface="Calibri"/>
            </a:endParaRPr>
          </a:p>
        </p:txBody>
      </p:sp>
      <p:sp>
        <p:nvSpPr>
          <p:cNvPr id="423" name="Google Shape;423;p65"/>
          <p:cNvSpPr/>
          <p:nvPr/>
        </p:nvSpPr>
        <p:spPr>
          <a:xfrm rot="-5400000">
            <a:off x="7558618" y="75337"/>
            <a:ext cx="1295400" cy="17543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Calibri"/>
                <a:ea typeface="Calibri"/>
                <a:cs typeface="Calibri"/>
                <a:sym typeface="Calibri"/>
              </a:rPr>
              <a:t>tidal range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tides</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tilt</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true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umbra</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waning</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waning gibbous</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waxing</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waxing gibbous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851"/>
        <p:cNvGrpSpPr/>
        <p:nvPr/>
      </p:nvGrpSpPr>
      <p:grpSpPr>
        <a:xfrm>
          <a:off x="0" y="0"/>
          <a:ext cx="0" cy="0"/>
          <a:chOff x="0" y="0"/>
          <a:chExt cx="0" cy="0"/>
        </a:xfrm>
      </p:grpSpPr>
      <p:sp>
        <p:nvSpPr>
          <p:cNvPr id="852" name="Google Shape;852;p110"/>
          <p:cNvSpPr txBox="1">
            <a:spLocks noGrp="1"/>
          </p:cNvSpPr>
          <p:nvPr>
            <p:ph type="body" idx="1"/>
          </p:nvPr>
        </p:nvSpPr>
        <p:spPr>
          <a:xfrm>
            <a:off x="152400" y="-152400"/>
            <a:ext cx="8991600" cy="5668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FF0066"/>
              </a:buClr>
              <a:buSzPts val="4800"/>
              <a:buNone/>
            </a:pPr>
            <a:r>
              <a:rPr lang="en-US" sz="4800" b="1">
                <a:solidFill>
                  <a:srgbClr val="FF0066"/>
                </a:solidFill>
              </a:rPr>
              <a:t>Which are predictable?</a:t>
            </a:r>
            <a:endParaRPr/>
          </a:p>
          <a:p>
            <a:pPr marL="0" lvl="0" indent="0" algn="l" rtl="0">
              <a:spcBef>
                <a:spcPts val="960"/>
              </a:spcBef>
              <a:spcAft>
                <a:spcPts val="0"/>
              </a:spcAft>
              <a:buClr>
                <a:schemeClr val="dk1"/>
              </a:buClr>
              <a:buSzPts val="4800"/>
              <a:buNone/>
            </a:pPr>
            <a:endParaRPr sz="4800" b="1">
              <a:solidFill>
                <a:srgbClr val="FF0000"/>
              </a:solidFill>
            </a:endParaRPr>
          </a:p>
          <a:p>
            <a:pPr marL="0" lvl="0" indent="0" algn="l" rtl="0">
              <a:spcBef>
                <a:spcPts val="960"/>
              </a:spcBef>
              <a:spcAft>
                <a:spcPts val="0"/>
              </a:spcAft>
              <a:buClr>
                <a:srgbClr val="FF0000"/>
              </a:buClr>
              <a:buSzPts val="4800"/>
              <a:buNone/>
            </a:pPr>
            <a:r>
              <a:rPr lang="en-US" sz="4800" b="1">
                <a:solidFill>
                  <a:srgbClr val="FF0000"/>
                </a:solidFill>
              </a:rPr>
              <a:t>	</a:t>
            </a:r>
            <a:r>
              <a:rPr lang="en-US" sz="4800" b="1"/>
              <a:t>Moon Phases, Eclipses, Tides</a:t>
            </a:r>
            <a:endParaRPr/>
          </a:p>
          <a:p>
            <a:pPr marL="0" lvl="0" indent="0" algn="l" rtl="0">
              <a:spcBef>
                <a:spcPts val="960"/>
              </a:spcBef>
              <a:spcAft>
                <a:spcPts val="0"/>
              </a:spcAft>
              <a:buClr>
                <a:srgbClr val="FF0000"/>
              </a:buClr>
              <a:buSzPts val="4800"/>
              <a:buNone/>
            </a:pPr>
            <a:r>
              <a:rPr lang="en-US" sz="4800" b="1">
                <a:solidFill>
                  <a:srgbClr val="FF0000"/>
                </a:solidFill>
              </a:rPr>
              <a:t>	</a:t>
            </a:r>
            <a:endParaRPr/>
          </a:p>
          <a:p>
            <a:pPr marL="0" lvl="0" indent="0" algn="l" rtl="0">
              <a:spcBef>
                <a:spcPts val="960"/>
              </a:spcBef>
              <a:spcAft>
                <a:spcPts val="0"/>
              </a:spcAft>
              <a:buClr>
                <a:srgbClr val="FF0000"/>
              </a:buClr>
              <a:buSzPts val="4800"/>
              <a:buNone/>
            </a:pPr>
            <a:r>
              <a:rPr lang="en-US" sz="4800" b="1">
                <a:solidFill>
                  <a:srgbClr val="FF0000"/>
                </a:solidFill>
              </a:rPr>
              <a:t>	</a:t>
            </a:r>
            <a:r>
              <a:rPr lang="en-US" sz="4800" b="1">
                <a:solidFill>
                  <a:srgbClr val="FF0066"/>
                </a:solidFill>
              </a:rPr>
              <a:t>(A) All of the above</a:t>
            </a:r>
            <a:endParaRPr/>
          </a:p>
          <a:p>
            <a:pPr marL="0" lvl="0" indent="0" algn="l" rtl="0">
              <a:spcBef>
                <a:spcPts val="960"/>
              </a:spcBef>
              <a:spcAft>
                <a:spcPts val="0"/>
              </a:spcAft>
              <a:buClr>
                <a:srgbClr val="FF0066"/>
              </a:buClr>
              <a:buSzPts val="4800"/>
              <a:buNone/>
            </a:pPr>
            <a:r>
              <a:rPr lang="en-US" sz="4800" b="1">
                <a:solidFill>
                  <a:srgbClr val="FF0066"/>
                </a:solidFill>
              </a:rPr>
              <a:t>	(B) None of the above</a:t>
            </a:r>
            <a:endParaRPr/>
          </a:p>
          <a:p>
            <a:pPr marL="0" lvl="0" indent="0" algn="l" rtl="0">
              <a:spcBef>
                <a:spcPts val="960"/>
              </a:spcBef>
              <a:spcAft>
                <a:spcPts val="0"/>
              </a:spcAft>
              <a:buClr>
                <a:srgbClr val="FF0066"/>
              </a:buClr>
              <a:buSzPts val="4800"/>
              <a:buNone/>
            </a:pPr>
            <a:r>
              <a:rPr lang="en-US" sz="4800" b="1">
                <a:solidFill>
                  <a:srgbClr val="FF0066"/>
                </a:solidFill>
              </a:rPr>
              <a:t>	(C) Moon Phases and Eclipses</a:t>
            </a:r>
            <a:endParaRPr/>
          </a:p>
          <a:p>
            <a:pPr marL="0" lvl="0" indent="0" algn="l" rtl="0">
              <a:spcBef>
                <a:spcPts val="960"/>
              </a:spcBef>
              <a:spcAft>
                <a:spcPts val="0"/>
              </a:spcAft>
              <a:buClr>
                <a:srgbClr val="FF0066"/>
              </a:buClr>
              <a:buSzPts val="4800"/>
              <a:buNone/>
            </a:pPr>
            <a:r>
              <a:rPr lang="en-US" sz="4800" b="1">
                <a:solidFill>
                  <a:srgbClr val="FF0066"/>
                </a:solidFill>
              </a:rPr>
              <a:t>	(D) Moon Phases and Tides</a:t>
            </a:r>
            <a:endParaRPr sz="4800" b="1">
              <a:solidFill>
                <a:srgbClr val="FF0066"/>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7" name="Google Shape;857;p1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9600"/>
              <a:buNone/>
            </a:pPr>
            <a:r>
              <a:rPr lang="en-US" sz="9600">
                <a:latin typeface="Algerian"/>
                <a:ea typeface="Algerian"/>
                <a:cs typeface="Algerian"/>
                <a:sym typeface="Algerian"/>
              </a:rPr>
              <a:t>Thanks for playing!!</a:t>
            </a:r>
            <a:endParaRPr sz="9600">
              <a:latin typeface="Algerian"/>
              <a:ea typeface="Algerian"/>
              <a:cs typeface="Algerian"/>
              <a:sym typeface="Algerian"/>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112"/>
          <p:cNvSpPr txBox="1">
            <a:spLocks noGrp="1"/>
          </p:cNvSpPr>
          <p:nvPr>
            <p:ph type="title" idx="4294967295"/>
          </p:nvPr>
        </p:nvSpPr>
        <p:spPr>
          <a:xfrm>
            <a:off x="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a:t>Compatible Products</a:t>
            </a:r>
            <a:endParaRPr/>
          </a:p>
        </p:txBody>
      </p:sp>
      <p:pic>
        <p:nvPicPr>
          <p:cNvPr id="863" name="Google Shape;863;p112">
            <a:hlinkClick r:id="rId3"/>
          </p:cNvPr>
          <p:cNvPicPr preferRelativeResize="0"/>
          <p:nvPr/>
        </p:nvPicPr>
        <p:blipFill rotWithShape="1">
          <a:blip r:embed="rId4">
            <a:alphaModFix/>
          </a:blip>
          <a:srcRect/>
          <a:stretch/>
        </p:blipFill>
        <p:spPr>
          <a:xfrm>
            <a:off x="533400" y="1676400"/>
            <a:ext cx="3333750" cy="2505075"/>
          </a:xfrm>
          <a:prstGeom prst="rect">
            <a:avLst/>
          </a:prstGeom>
          <a:noFill/>
          <a:ln>
            <a:noFill/>
          </a:ln>
        </p:spPr>
      </p:pic>
      <p:pic>
        <p:nvPicPr>
          <p:cNvPr id="864" name="Google Shape;864;p112">
            <a:hlinkClick r:id="rId5"/>
          </p:cNvPr>
          <p:cNvPicPr preferRelativeResize="0"/>
          <p:nvPr/>
        </p:nvPicPr>
        <p:blipFill rotWithShape="1">
          <a:blip r:embed="rId6">
            <a:alphaModFix/>
          </a:blip>
          <a:srcRect/>
          <a:stretch/>
        </p:blipFill>
        <p:spPr>
          <a:xfrm>
            <a:off x="5257800" y="1676400"/>
            <a:ext cx="2543175" cy="3333750"/>
          </a:xfrm>
          <a:prstGeom prst="rect">
            <a:avLst/>
          </a:prstGeom>
          <a:noFill/>
          <a:ln>
            <a:noFill/>
          </a:ln>
        </p:spPr>
      </p:pic>
      <p:sp>
        <p:nvSpPr>
          <p:cNvPr id="865" name="Google Shape;865;p112"/>
          <p:cNvSpPr txBox="1"/>
          <p:nvPr/>
        </p:nvSpPr>
        <p:spPr>
          <a:xfrm>
            <a:off x="609600" y="4572000"/>
            <a:ext cx="3124200"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000000"/>
                </a:solidFill>
                <a:latin typeface="Calibri"/>
                <a:ea typeface="Calibri"/>
                <a:cs typeface="Calibri"/>
                <a:sym typeface="Calibri"/>
              </a:rPr>
              <a:t>This product is included in my bundled unit as well!</a:t>
            </a:r>
            <a:endParaRPr sz="1800" b="1">
              <a:solidFill>
                <a:srgbClr val="000000"/>
              </a:solidFill>
              <a:latin typeface="Calibri"/>
              <a:ea typeface="Calibri"/>
              <a:cs typeface="Calibri"/>
              <a:sym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p113"/>
          <p:cNvSpPr txBox="1">
            <a:spLocks noGrp="1"/>
          </p:cNvSpPr>
          <p:nvPr>
            <p:ph type="title"/>
          </p:nvPr>
        </p:nvSpPr>
        <p:spPr>
          <a:xfrm>
            <a:off x="457200" y="457200"/>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2800"/>
              <a:t>	</a:t>
            </a:r>
            <a:endParaRPr/>
          </a:p>
        </p:txBody>
      </p:sp>
      <p:sp>
        <p:nvSpPr>
          <p:cNvPr id="872" name="Google Shape;872;p113"/>
          <p:cNvSpPr txBox="1">
            <a:spLocks noGrp="1"/>
          </p:cNvSpPr>
          <p:nvPr>
            <p:ph type="body" idx="1"/>
          </p:nvPr>
        </p:nvSpPr>
        <p:spPr>
          <a:xfrm>
            <a:off x="304800" y="152400"/>
            <a:ext cx="8610600" cy="619918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5F497A"/>
              </a:buClr>
              <a:buSzPts val="3200"/>
              <a:buFont typeface="Arial"/>
              <a:buNone/>
            </a:pPr>
            <a:r>
              <a:rPr lang="en-US" b="1">
                <a:solidFill>
                  <a:srgbClr val="5F497A"/>
                </a:solidFill>
                <a:latin typeface="Corsiva"/>
                <a:ea typeface="Corsiva"/>
                <a:cs typeface="Corsiva"/>
                <a:sym typeface="Corsiva"/>
              </a:rPr>
              <a:t>Thanks for buying my product!  I hope that it was useful for you.  Please let me know if you have any questions.  </a:t>
            </a:r>
            <a:endParaRPr/>
          </a:p>
          <a:p>
            <a:pPr marL="0" lvl="0" indent="0" algn="l" rtl="0">
              <a:spcBef>
                <a:spcPts val="640"/>
              </a:spcBef>
              <a:spcAft>
                <a:spcPts val="0"/>
              </a:spcAft>
              <a:buClr>
                <a:srgbClr val="5F497A"/>
              </a:buClr>
              <a:buSzPts val="3200"/>
              <a:buFont typeface="Arial"/>
              <a:buNone/>
            </a:pPr>
            <a:r>
              <a:rPr lang="en-US" b="1">
                <a:solidFill>
                  <a:srgbClr val="5F497A"/>
                </a:solidFill>
                <a:latin typeface="Corsiva"/>
                <a:ea typeface="Corsiva"/>
                <a:cs typeface="Corsiva"/>
                <a:sym typeface="Corsiva"/>
              </a:rPr>
              <a:t>I will be adding science unit power points throughout the remainder of the year so please follow me so you will be notified when I list new units!</a:t>
            </a:r>
            <a:endParaRPr/>
          </a:p>
          <a:p>
            <a:pPr marL="0" lvl="0" indent="0" algn="l" rtl="0">
              <a:spcBef>
                <a:spcPts val="640"/>
              </a:spcBef>
              <a:spcAft>
                <a:spcPts val="0"/>
              </a:spcAft>
              <a:buClr>
                <a:schemeClr val="dk1"/>
              </a:buClr>
              <a:buSzPts val="3200"/>
              <a:buFont typeface="Arial"/>
              <a:buNone/>
            </a:pPr>
            <a:endParaRPr b="1">
              <a:solidFill>
                <a:srgbClr val="5F497A"/>
              </a:solidFill>
              <a:latin typeface="Corsiva"/>
              <a:ea typeface="Corsiva"/>
              <a:cs typeface="Corsiva"/>
              <a:sym typeface="Corsiva"/>
            </a:endParaRPr>
          </a:p>
          <a:p>
            <a:pPr marL="0" lvl="0" indent="0" algn="l" rtl="0">
              <a:spcBef>
                <a:spcPts val="640"/>
              </a:spcBef>
              <a:spcAft>
                <a:spcPts val="0"/>
              </a:spcAft>
              <a:buClr>
                <a:schemeClr val="dk1"/>
              </a:buClr>
              <a:buSzPts val="3200"/>
              <a:buFont typeface="Arial"/>
              <a:buNone/>
            </a:pPr>
            <a:endParaRPr b="1">
              <a:solidFill>
                <a:srgbClr val="5F497A"/>
              </a:solidFill>
              <a:latin typeface="Corsiva"/>
              <a:ea typeface="Corsiva"/>
              <a:cs typeface="Corsiva"/>
              <a:sym typeface="Corsiva"/>
            </a:endParaRPr>
          </a:p>
          <a:p>
            <a:pPr marL="0" lvl="0" indent="0" algn="l" rtl="0">
              <a:spcBef>
                <a:spcPts val="640"/>
              </a:spcBef>
              <a:spcAft>
                <a:spcPts val="0"/>
              </a:spcAft>
              <a:buClr>
                <a:schemeClr val="dk1"/>
              </a:buClr>
              <a:buSzPts val="3200"/>
              <a:buFont typeface="Arial"/>
              <a:buNone/>
            </a:pPr>
            <a:endParaRPr b="1">
              <a:solidFill>
                <a:srgbClr val="5F497A"/>
              </a:solidFill>
              <a:latin typeface="Corsiva"/>
              <a:ea typeface="Corsiva"/>
              <a:cs typeface="Corsiva"/>
              <a:sym typeface="Corsiva"/>
            </a:endParaRPr>
          </a:p>
          <a:p>
            <a:pPr marL="0" lvl="0" indent="0" algn="l" rtl="0">
              <a:spcBef>
                <a:spcPts val="640"/>
              </a:spcBef>
              <a:spcAft>
                <a:spcPts val="0"/>
              </a:spcAft>
              <a:buClr>
                <a:schemeClr val="dk1"/>
              </a:buClr>
              <a:buSzPts val="3200"/>
              <a:buFont typeface="Arial"/>
              <a:buNone/>
            </a:pPr>
            <a:endParaRPr b="1">
              <a:solidFill>
                <a:srgbClr val="5F497A"/>
              </a:solidFill>
              <a:latin typeface="Corsiva"/>
              <a:ea typeface="Corsiva"/>
              <a:cs typeface="Corsiva"/>
              <a:sym typeface="Corsiva"/>
            </a:endParaRPr>
          </a:p>
          <a:p>
            <a:pPr marL="0" lvl="0" indent="0" algn="l" rtl="0">
              <a:spcBef>
                <a:spcPts val="640"/>
              </a:spcBef>
              <a:spcAft>
                <a:spcPts val="0"/>
              </a:spcAft>
              <a:buClr>
                <a:schemeClr val="dk1"/>
              </a:buClr>
              <a:buSzPts val="3200"/>
              <a:buFont typeface="Arial"/>
              <a:buNone/>
            </a:pPr>
            <a:endParaRPr b="1">
              <a:solidFill>
                <a:srgbClr val="5F497A"/>
              </a:solidFill>
              <a:latin typeface="Corsiva"/>
              <a:ea typeface="Corsiva"/>
              <a:cs typeface="Corsiva"/>
              <a:sym typeface="Corsiva"/>
            </a:endParaRPr>
          </a:p>
          <a:p>
            <a:pPr marL="0" lvl="0" indent="0" algn="ctr" rtl="0">
              <a:spcBef>
                <a:spcPts val="640"/>
              </a:spcBef>
              <a:spcAft>
                <a:spcPts val="0"/>
              </a:spcAft>
              <a:buClr>
                <a:srgbClr val="5F497A"/>
              </a:buClr>
              <a:buSzPts val="3200"/>
              <a:buFont typeface="Arial"/>
              <a:buNone/>
            </a:pPr>
            <a:r>
              <a:rPr lang="en-US" b="1">
                <a:solidFill>
                  <a:srgbClr val="5F497A"/>
                </a:solidFill>
                <a:latin typeface="Corsiva"/>
                <a:ea typeface="Corsiva"/>
                <a:cs typeface="Corsiva"/>
                <a:sym typeface="Corsiva"/>
              </a:rPr>
              <a:t>Click on the icon to follow me and visit my store!</a:t>
            </a:r>
            <a:endParaRPr/>
          </a:p>
        </p:txBody>
      </p:sp>
      <p:pic>
        <p:nvPicPr>
          <p:cNvPr id="873" name="Google Shape;873;p113" descr="store cover.png">
            <a:hlinkClick r:id="rId3"/>
          </p:cNvPr>
          <p:cNvPicPr preferRelativeResize="0"/>
          <p:nvPr/>
        </p:nvPicPr>
        <p:blipFill rotWithShape="1">
          <a:blip r:embed="rId4">
            <a:alphaModFix/>
          </a:blip>
          <a:srcRect/>
          <a:stretch/>
        </p:blipFill>
        <p:spPr>
          <a:xfrm>
            <a:off x="2819400" y="3048000"/>
            <a:ext cx="3352800" cy="2514600"/>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1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a:t>Cover Credits</a:t>
            </a:r>
            <a:endParaRPr/>
          </a:p>
        </p:txBody>
      </p:sp>
      <p:pic>
        <p:nvPicPr>
          <p:cNvPr id="879" name="Google Shape;879;p114">
            <a:hlinkClick r:id="rId3"/>
          </p:cNvPr>
          <p:cNvPicPr preferRelativeResize="0">
            <a:picLocks noGrp="1"/>
          </p:cNvPicPr>
          <p:nvPr>
            <p:ph type="body" idx="1"/>
          </p:nvPr>
        </p:nvPicPr>
        <p:blipFill rotWithShape="1">
          <a:blip r:embed="rId4">
            <a:alphaModFix/>
          </a:blip>
          <a:srcRect/>
          <a:stretch/>
        </p:blipFill>
        <p:spPr>
          <a:xfrm>
            <a:off x="858838" y="2160588"/>
            <a:ext cx="2957512" cy="2124075"/>
          </a:xfrm>
          <a:prstGeom prst="rect">
            <a:avLst/>
          </a:prstGeom>
          <a:noFill/>
          <a:ln>
            <a:noFill/>
          </a:ln>
        </p:spPr>
      </p:pic>
      <p:pic>
        <p:nvPicPr>
          <p:cNvPr id="880" name="Google Shape;880;p114">
            <a:hlinkClick r:id="rId5"/>
          </p:cNvPr>
          <p:cNvPicPr preferRelativeResize="0"/>
          <p:nvPr/>
        </p:nvPicPr>
        <p:blipFill rotWithShape="1">
          <a:blip r:embed="rId6">
            <a:alphaModFix/>
          </a:blip>
          <a:srcRect/>
          <a:stretch/>
        </p:blipFill>
        <p:spPr>
          <a:xfrm>
            <a:off x="4503738" y="1541463"/>
            <a:ext cx="3098800" cy="3116262"/>
          </a:xfrm>
          <a:prstGeom prst="rect">
            <a:avLst/>
          </a:prstGeom>
          <a:noFill/>
          <a:ln>
            <a:noFill/>
          </a:ln>
        </p:spPr>
      </p:pic>
      <p:pic>
        <p:nvPicPr>
          <p:cNvPr id="881" name="Google Shape;881;p114">
            <a:hlinkClick r:id="rId7"/>
          </p:cNvPr>
          <p:cNvPicPr preferRelativeResize="0"/>
          <p:nvPr/>
        </p:nvPicPr>
        <p:blipFill rotWithShape="1">
          <a:blip r:embed="rId8">
            <a:alphaModFix/>
          </a:blip>
          <a:srcRect/>
          <a:stretch/>
        </p:blipFill>
        <p:spPr>
          <a:xfrm>
            <a:off x="2743200" y="4572000"/>
            <a:ext cx="4046538" cy="3034904"/>
          </a:xfrm>
          <a:prstGeom prst="rect">
            <a:avLst/>
          </a:prstGeom>
          <a:noFill/>
          <a:ln>
            <a:noFill/>
          </a:ln>
        </p:spPr>
      </p:pic>
      <p:pic>
        <p:nvPicPr>
          <p:cNvPr id="882" name="Google Shape;882;p114"/>
          <p:cNvPicPr preferRelativeResize="0"/>
          <p:nvPr/>
        </p:nvPicPr>
        <p:blipFill rotWithShape="1">
          <a:blip r:embed="rId9">
            <a:alphaModFix/>
          </a:blip>
          <a:srcRect/>
          <a:stretch/>
        </p:blipFill>
        <p:spPr>
          <a:xfrm>
            <a:off x="3200400" y="5334000"/>
            <a:ext cx="1743075" cy="4873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66"/>
          <p:cNvSpPr txBox="1">
            <a:spLocks noGrp="1"/>
          </p:cNvSpPr>
          <p:nvPr>
            <p:ph type="title"/>
          </p:nvPr>
        </p:nvSpPr>
        <p:spPr>
          <a:xfrm>
            <a:off x="-152400" y="-198438"/>
            <a:ext cx="4572000" cy="1143001"/>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800" b="1">
                <a:solidFill>
                  <a:srgbClr val="244061"/>
                </a:solidFill>
                <a:latin typeface="Aharoni"/>
                <a:ea typeface="Aharoni"/>
                <a:cs typeface="Aharoni"/>
                <a:sym typeface="Aharoni"/>
              </a:rPr>
              <a:t>Earth/Sun/Moon BINGO</a:t>
            </a:r>
            <a:endParaRPr/>
          </a:p>
        </p:txBody>
      </p:sp>
      <p:graphicFrame>
        <p:nvGraphicFramePr>
          <p:cNvPr id="430" name="Google Shape;430;p66"/>
          <p:cNvGraphicFramePr/>
          <p:nvPr/>
        </p:nvGraphicFramePr>
        <p:xfrm>
          <a:off x="47625" y="827088"/>
          <a:ext cx="3000000" cy="3000000"/>
        </p:xfrm>
        <a:graphic>
          <a:graphicData uri="http://schemas.openxmlformats.org/drawingml/2006/table">
            <a:tbl>
              <a:tblPr firstRow="1" bandRow="1">
                <a:noFill/>
                <a:tableStyleId>{6155AFFE-FA8F-490C-B69E-1145756AC2D5}</a:tableStyleId>
              </a:tblPr>
              <a:tblGrid>
                <a:gridCol w="790575">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840425">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0"/>
                  </a:ext>
                </a:extLst>
              </a:tr>
              <a:tr h="7731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1"/>
                  </a:ext>
                </a:extLst>
              </a:tr>
              <a:tr h="6969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2"/>
                  </a:ext>
                </a:extLst>
              </a:tr>
              <a:tr h="6207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3"/>
                  </a:ext>
                </a:extLst>
              </a:tr>
              <a:tr h="840425">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4"/>
                  </a:ext>
                </a:extLst>
              </a:tr>
            </a:tbl>
          </a:graphicData>
        </a:graphic>
      </p:graphicFrame>
      <p:graphicFrame>
        <p:nvGraphicFramePr>
          <p:cNvPr id="431" name="Google Shape;431;p66"/>
          <p:cNvGraphicFramePr/>
          <p:nvPr/>
        </p:nvGraphicFramePr>
        <p:xfrm>
          <a:off x="4848225" y="838433"/>
          <a:ext cx="3000000" cy="3000000"/>
        </p:xfrm>
        <a:graphic>
          <a:graphicData uri="http://schemas.openxmlformats.org/drawingml/2006/table">
            <a:tbl>
              <a:tblPr firstRow="1" bandRow="1">
                <a:noFill/>
                <a:tableStyleId>{6155AFFE-FA8F-490C-B69E-1145756AC2D5}</a:tableStyleId>
              </a:tblPr>
              <a:tblGrid>
                <a:gridCol w="790575">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838200">
                  <a:extLst>
                    <a:ext uri="{9D8B030D-6E8A-4147-A177-3AD203B41FA5}">
                      <a16:colId xmlns:a16="http://schemas.microsoft.com/office/drawing/2014/main" val="20004"/>
                    </a:ext>
                  </a:extLst>
                </a:gridCol>
              </a:tblGrid>
              <a:tr h="840425">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0"/>
                  </a:ext>
                </a:extLst>
              </a:tr>
              <a:tr h="7731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1"/>
                  </a:ext>
                </a:extLst>
              </a:tr>
              <a:tr h="6969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2"/>
                  </a:ext>
                </a:extLst>
              </a:tr>
              <a:tr h="6207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3"/>
                  </a:ext>
                </a:extLst>
              </a:tr>
              <a:tr h="840425">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4"/>
                  </a:ext>
                </a:extLst>
              </a:tr>
            </a:tbl>
          </a:graphicData>
        </a:graphic>
      </p:graphicFrame>
      <p:sp>
        <p:nvSpPr>
          <p:cNvPr id="432" name="Google Shape;432;p66"/>
          <p:cNvSpPr/>
          <p:nvPr/>
        </p:nvSpPr>
        <p:spPr>
          <a:xfrm>
            <a:off x="0" y="4953000"/>
            <a:ext cx="4176132" cy="31700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Calibri"/>
                <a:ea typeface="Calibri"/>
                <a:cs typeface="Calibri"/>
                <a:sym typeface="Calibri"/>
              </a:rPr>
              <a:t>A</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B</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Y</a:t>
            </a:r>
            <a:endParaRPr sz="1200" b="1">
              <a:solidFill>
                <a:srgbClr val="000000"/>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Z</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23.5 degrees</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24 hours</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365.25 days</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axis</a:t>
            </a:r>
            <a:endParaRPr/>
          </a:p>
          <a:p>
            <a:pPr marL="0" marR="0" lvl="0" indent="0" algn="l" rtl="0">
              <a:spcBef>
                <a:spcPts val="0"/>
              </a:spcBef>
              <a:spcAft>
                <a:spcPts val="0"/>
              </a:spcAft>
              <a:buNone/>
            </a:pPr>
            <a:endParaRPr sz="1200" b="1">
              <a:solidFill>
                <a:srgbClr val="000000"/>
              </a:solidFill>
              <a:latin typeface="Calibri"/>
              <a:ea typeface="Calibri"/>
              <a:cs typeface="Calibri"/>
              <a:sym typeface="Calibri"/>
            </a:endParaRPr>
          </a:p>
          <a:p>
            <a:pPr marL="0" marR="0" lvl="0" indent="0" algn="l" rtl="0">
              <a:spcBef>
                <a:spcPts val="0"/>
              </a:spcBef>
              <a:spcAft>
                <a:spcPts val="0"/>
              </a:spcAft>
              <a:buNone/>
            </a:pPr>
            <a:endParaRPr sz="1200" b="1">
              <a:solidFill>
                <a:srgbClr val="000000"/>
              </a:solidFill>
              <a:latin typeface="Calibri"/>
              <a:ea typeface="Calibri"/>
              <a:cs typeface="Calibri"/>
              <a:sym typeface="Calibri"/>
            </a:endParaRPr>
          </a:p>
          <a:p>
            <a:pPr marL="0" marR="0" lvl="0" indent="0" algn="l" rtl="0">
              <a:spcBef>
                <a:spcPts val="0"/>
              </a:spcBef>
              <a:spcAft>
                <a:spcPts val="0"/>
              </a:spcAft>
              <a:buNone/>
            </a:pPr>
            <a:endParaRPr sz="1200" b="1">
              <a:solidFill>
                <a:srgbClr val="000000"/>
              </a:solidFill>
              <a:latin typeface="Calibri"/>
              <a:ea typeface="Calibri"/>
              <a:cs typeface="Calibri"/>
              <a:sym typeface="Calibri"/>
            </a:endParaRPr>
          </a:p>
          <a:p>
            <a:pPr marL="0" marR="0" lvl="0" indent="0" algn="l" rtl="0">
              <a:spcBef>
                <a:spcPts val="0"/>
              </a:spcBef>
              <a:spcAft>
                <a:spcPts val="0"/>
              </a:spcAft>
              <a:buNone/>
            </a:pPr>
            <a:endParaRPr sz="1200" b="1">
              <a:solidFill>
                <a:srgbClr val="000000"/>
              </a:solidFill>
              <a:latin typeface="Calibri"/>
              <a:ea typeface="Calibri"/>
              <a:cs typeface="Calibri"/>
              <a:sym typeface="Calibri"/>
            </a:endParaRPr>
          </a:p>
          <a:p>
            <a:pPr marL="0" marR="0" lvl="0" indent="0" algn="l" rtl="0">
              <a:spcBef>
                <a:spcPts val="0"/>
              </a:spcBef>
              <a:spcAft>
                <a:spcPts val="0"/>
              </a:spcAft>
              <a:buNone/>
            </a:pPr>
            <a:endParaRPr sz="1200" b="1">
              <a:solidFill>
                <a:srgbClr val="000000"/>
              </a:solidFill>
              <a:latin typeface="Calibri"/>
              <a:ea typeface="Calibri"/>
              <a:cs typeface="Calibri"/>
              <a:sym typeface="Calibri"/>
            </a:endParaRPr>
          </a:p>
          <a:p>
            <a:pPr marL="0" marR="0" lvl="0" indent="0" algn="l" rtl="0">
              <a:spcBef>
                <a:spcPts val="0"/>
              </a:spcBef>
              <a:spcAft>
                <a:spcPts val="0"/>
              </a:spcAft>
              <a:buNone/>
            </a:pPr>
            <a:endParaRPr sz="1200" b="1">
              <a:solidFill>
                <a:srgbClr val="000000"/>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	       </a:t>
            </a:r>
            <a:endParaRPr/>
          </a:p>
          <a:p>
            <a:pPr marL="0" marR="0" lvl="0" indent="0" algn="l" rtl="0">
              <a:spcBef>
                <a:spcPts val="0"/>
              </a:spcBef>
              <a:spcAft>
                <a:spcPts val="0"/>
              </a:spcAft>
              <a:buNone/>
            </a:pPr>
            <a:endParaRPr sz="1000" b="1">
              <a:solidFill>
                <a:srgbClr val="000000"/>
              </a:solidFill>
              <a:latin typeface="Calibri"/>
              <a:ea typeface="Calibri"/>
              <a:cs typeface="Calibri"/>
              <a:sym typeface="Calibri"/>
            </a:endParaRPr>
          </a:p>
          <a:p>
            <a:pPr marL="0" marR="0" lvl="0" indent="0" algn="l" rtl="0">
              <a:spcBef>
                <a:spcPts val="0"/>
              </a:spcBef>
              <a:spcAft>
                <a:spcPts val="0"/>
              </a:spcAft>
              <a:buNone/>
            </a:pPr>
            <a:endParaRPr sz="1000" b="1">
              <a:solidFill>
                <a:srgbClr val="000000"/>
              </a:solidFill>
              <a:latin typeface="Calibri"/>
              <a:ea typeface="Calibri"/>
              <a:cs typeface="Calibri"/>
              <a:sym typeface="Calibri"/>
            </a:endParaRPr>
          </a:p>
        </p:txBody>
      </p:sp>
      <p:sp>
        <p:nvSpPr>
          <p:cNvPr id="433" name="Google Shape;433;p66"/>
          <p:cNvSpPr txBox="1"/>
          <p:nvPr/>
        </p:nvSpPr>
        <p:spPr>
          <a:xfrm>
            <a:off x="4648200" y="-228600"/>
            <a:ext cx="4572000" cy="1143001"/>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a:solidFill>
                  <a:srgbClr val="244061"/>
                </a:solidFill>
                <a:latin typeface="Aharoni"/>
                <a:ea typeface="Aharoni"/>
                <a:cs typeface="Aharoni"/>
                <a:sym typeface="Aharoni"/>
              </a:rPr>
              <a:t>Earth/Sun/Moon BINGO</a:t>
            </a:r>
            <a:endParaRPr/>
          </a:p>
        </p:txBody>
      </p:sp>
      <p:sp>
        <p:nvSpPr>
          <p:cNvPr id="434" name="Google Shape;434;p66"/>
          <p:cNvSpPr/>
          <p:nvPr/>
        </p:nvSpPr>
        <p:spPr>
          <a:xfrm>
            <a:off x="990600" y="4953328"/>
            <a:ext cx="4572000"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Calibri"/>
                <a:ea typeface="Calibri"/>
                <a:cs typeface="Calibri"/>
                <a:sym typeface="Calibri"/>
              </a:rPr>
              <a:t>clockwise</a:t>
            </a:r>
            <a:endParaRPr/>
          </a:p>
          <a:p>
            <a:pPr marL="0" marR="0" lvl="0" indent="0" algn="l" rtl="0">
              <a:spcBef>
                <a:spcPts val="0"/>
              </a:spcBef>
              <a:spcAft>
                <a:spcPts val="0"/>
              </a:spcAft>
              <a:buNone/>
            </a:pPr>
            <a:r>
              <a:rPr lang="en-US" sz="1050" b="1">
                <a:solidFill>
                  <a:srgbClr val="000000"/>
                </a:solidFill>
                <a:latin typeface="Calibri"/>
                <a:ea typeface="Calibri"/>
                <a:cs typeface="Calibri"/>
                <a:sym typeface="Calibri"/>
              </a:rPr>
              <a:t>counter-clockwise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earth</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eclipse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ellipse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equator</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equinox</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false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largest</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lunar</a:t>
            </a:r>
            <a:endParaRPr sz="1200" b="1">
              <a:solidFill>
                <a:srgbClr val="000000"/>
              </a:solidFill>
              <a:latin typeface="Calibri"/>
              <a:ea typeface="Calibri"/>
              <a:cs typeface="Calibri"/>
              <a:sym typeface="Calibri"/>
            </a:endParaRPr>
          </a:p>
        </p:txBody>
      </p:sp>
      <p:sp>
        <p:nvSpPr>
          <p:cNvPr id="435" name="Google Shape;435;p66"/>
          <p:cNvSpPr/>
          <p:nvPr/>
        </p:nvSpPr>
        <p:spPr>
          <a:xfrm>
            <a:off x="2209800" y="4919008"/>
            <a:ext cx="4572000"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Calibri"/>
                <a:ea typeface="Calibri"/>
                <a:cs typeface="Calibri"/>
                <a:sym typeface="Calibri"/>
              </a:rPr>
              <a:t>moon</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neap</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opposite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orbit</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phases</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revolution</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rotation</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solar</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solstice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spring</a:t>
            </a:r>
            <a:endParaRPr sz="1200" b="1">
              <a:solidFill>
                <a:srgbClr val="000000"/>
              </a:solidFill>
              <a:latin typeface="Calibri"/>
              <a:ea typeface="Calibri"/>
              <a:cs typeface="Calibri"/>
              <a:sym typeface="Calibri"/>
            </a:endParaRPr>
          </a:p>
        </p:txBody>
      </p:sp>
      <p:sp>
        <p:nvSpPr>
          <p:cNvPr id="436" name="Google Shape;436;p66"/>
          <p:cNvSpPr/>
          <p:nvPr/>
        </p:nvSpPr>
        <p:spPr>
          <a:xfrm>
            <a:off x="3276600" y="4953000"/>
            <a:ext cx="1295400" cy="17543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Calibri"/>
                <a:ea typeface="Calibri"/>
                <a:cs typeface="Calibri"/>
                <a:sym typeface="Calibri"/>
              </a:rPr>
              <a:t>tidal range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tides</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tilt</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true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umbra</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waning</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waning gibbous</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waxing</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waxing gibbous</a:t>
            </a:r>
            <a:endParaRPr/>
          </a:p>
        </p:txBody>
      </p:sp>
      <p:sp>
        <p:nvSpPr>
          <p:cNvPr id="437" name="Google Shape;437;p66"/>
          <p:cNvSpPr/>
          <p:nvPr/>
        </p:nvSpPr>
        <p:spPr>
          <a:xfrm>
            <a:off x="4800600" y="4994970"/>
            <a:ext cx="4176132" cy="31700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Calibri"/>
                <a:ea typeface="Calibri"/>
                <a:cs typeface="Calibri"/>
                <a:sym typeface="Calibri"/>
              </a:rPr>
              <a:t>A</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B</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Y</a:t>
            </a:r>
            <a:endParaRPr sz="1200" b="1">
              <a:solidFill>
                <a:srgbClr val="000000"/>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Z</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23.5 degrees</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24 hours</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365.25 days</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axis</a:t>
            </a:r>
            <a:endParaRPr/>
          </a:p>
          <a:p>
            <a:pPr marL="0" marR="0" lvl="0" indent="0" algn="l" rtl="0">
              <a:spcBef>
                <a:spcPts val="0"/>
              </a:spcBef>
              <a:spcAft>
                <a:spcPts val="0"/>
              </a:spcAft>
              <a:buNone/>
            </a:pPr>
            <a:endParaRPr sz="1200" b="1">
              <a:solidFill>
                <a:srgbClr val="000000"/>
              </a:solidFill>
              <a:latin typeface="Calibri"/>
              <a:ea typeface="Calibri"/>
              <a:cs typeface="Calibri"/>
              <a:sym typeface="Calibri"/>
            </a:endParaRPr>
          </a:p>
          <a:p>
            <a:pPr marL="0" marR="0" lvl="0" indent="0" algn="l" rtl="0">
              <a:spcBef>
                <a:spcPts val="0"/>
              </a:spcBef>
              <a:spcAft>
                <a:spcPts val="0"/>
              </a:spcAft>
              <a:buNone/>
            </a:pPr>
            <a:endParaRPr sz="1200" b="1">
              <a:solidFill>
                <a:srgbClr val="000000"/>
              </a:solidFill>
              <a:latin typeface="Calibri"/>
              <a:ea typeface="Calibri"/>
              <a:cs typeface="Calibri"/>
              <a:sym typeface="Calibri"/>
            </a:endParaRPr>
          </a:p>
          <a:p>
            <a:pPr marL="0" marR="0" lvl="0" indent="0" algn="l" rtl="0">
              <a:spcBef>
                <a:spcPts val="0"/>
              </a:spcBef>
              <a:spcAft>
                <a:spcPts val="0"/>
              </a:spcAft>
              <a:buNone/>
            </a:pPr>
            <a:endParaRPr sz="1200" b="1">
              <a:solidFill>
                <a:srgbClr val="000000"/>
              </a:solidFill>
              <a:latin typeface="Calibri"/>
              <a:ea typeface="Calibri"/>
              <a:cs typeface="Calibri"/>
              <a:sym typeface="Calibri"/>
            </a:endParaRPr>
          </a:p>
          <a:p>
            <a:pPr marL="0" marR="0" lvl="0" indent="0" algn="l" rtl="0">
              <a:spcBef>
                <a:spcPts val="0"/>
              </a:spcBef>
              <a:spcAft>
                <a:spcPts val="0"/>
              </a:spcAft>
              <a:buNone/>
            </a:pPr>
            <a:endParaRPr sz="1200" b="1">
              <a:solidFill>
                <a:srgbClr val="000000"/>
              </a:solidFill>
              <a:latin typeface="Calibri"/>
              <a:ea typeface="Calibri"/>
              <a:cs typeface="Calibri"/>
              <a:sym typeface="Calibri"/>
            </a:endParaRPr>
          </a:p>
          <a:p>
            <a:pPr marL="0" marR="0" lvl="0" indent="0" algn="l" rtl="0">
              <a:spcBef>
                <a:spcPts val="0"/>
              </a:spcBef>
              <a:spcAft>
                <a:spcPts val="0"/>
              </a:spcAft>
              <a:buNone/>
            </a:pPr>
            <a:endParaRPr sz="1200" b="1">
              <a:solidFill>
                <a:srgbClr val="000000"/>
              </a:solidFill>
              <a:latin typeface="Calibri"/>
              <a:ea typeface="Calibri"/>
              <a:cs typeface="Calibri"/>
              <a:sym typeface="Calibri"/>
            </a:endParaRPr>
          </a:p>
          <a:p>
            <a:pPr marL="0" marR="0" lvl="0" indent="0" algn="l" rtl="0">
              <a:spcBef>
                <a:spcPts val="0"/>
              </a:spcBef>
              <a:spcAft>
                <a:spcPts val="0"/>
              </a:spcAft>
              <a:buNone/>
            </a:pPr>
            <a:endParaRPr sz="1200" b="1">
              <a:solidFill>
                <a:srgbClr val="000000"/>
              </a:solidFill>
              <a:latin typeface="Calibri"/>
              <a:ea typeface="Calibri"/>
              <a:cs typeface="Calibri"/>
              <a:sym typeface="Calibri"/>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	       </a:t>
            </a:r>
            <a:endParaRPr/>
          </a:p>
          <a:p>
            <a:pPr marL="0" marR="0" lvl="0" indent="0" algn="l" rtl="0">
              <a:spcBef>
                <a:spcPts val="0"/>
              </a:spcBef>
              <a:spcAft>
                <a:spcPts val="0"/>
              </a:spcAft>
              <a:buNone/>
            </a:pPr>
            <a:endParaRPr sz="1000" b="1">
              <a:solidFill>
                <a:srgbClr val="000000"/>
              </a:solidFill>
              <a:latin typeface="Calibri"/>
              <a:ea typeface="Calibri"/>
              <a:cs typeface="Calibri"/>
              <a:sym typeface="Calibri"/>
            </a:endParaRPr>
          </a:p>
          <a:p>
            <a:pPr marL="0" marR="0" lvl="0" indent="0" algn="l" rtl="0">
              <a:spcBef>
                <a:spcPts val="0"/>
              </a:spcBef>
              <a:spcAft>
                <a:spcPts val="0"/>
              </a:spcAft>
              <a:buNone/>
            </a:pPr>
            <a:endParaRPr sz="1000" b="1">
              <a:solidFill>
                <a:srgbClr val="000000"/>
              </a:solidFill>
              <a:latin typeface="Calibri"/>
              <a:ea typeface="Calibri"/>
              <a:cs typeface="Calibri"/>
              <a:sym typeface="Calibri"/>
            </a:endParaRPr>
          </a:p>
        </p:txBody>
      </p:sp>
      <p:sp>
        <p:nvSpPr>
          <p:cNvPr id="438" name="Google Shape;438;p66"/>
          <p:cNvSpPr/>
          <p:nvPr/>
        </p:nvSpPr>
        <p:spPr>
          <a:xfrm>
            <a:off x="5791200" y="4995298"/>
            <a:ext cx="4572000"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Calibri"/>
                <a:ea typeface="Calibri"/>
                <a:cs typeface="Calibri"/>
                <a:sym typeface="Calibri"/>
              </a:rPr>
              <a:t>clockwise</a:t>
            </a:r>
            <a:endParaRPr/>
          </a:p>
          <a:p>
            <a:pPr marL="0" marR="0" lvl="0" indent="0" algn="l" rtl="0">
              <a:spcBef>
                <a:spcPts val="0"/>
              </a:spcBef>
              <a:spcAft>
                <a:spcPts val="0"/>
              </a:spcAft>
              <a:buNone/>
            </a:pPr>
            <a:r>
              <a:rPr lang="en-US" sz="1050" b="1">
                <a:solidFill>
                  <a:srgbClr val="000000"/>
                </a:solidFill>
                <a:latin typeface="Calibri"/>
                <a:ea typeface="Calibri"/>
                <a:cs typeface="Calibri"/>
                <a:sym typeface="Calibri"/>
              </a:rPr>
              <a:t>counter-clockwise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earth</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eclipse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ellipse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equator</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equinox</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false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largest</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lunar</a:t>
            </a:r>
            <a:endParaRPr sz="1200" b="1">
              <a:solidFill>
                <a:srgbClr val="000000"/>
              </a:solidFill>
              <a:latin typeface="Calibri"/>
              <a:ea typeface="Calibri"/>
              <a:cs typeface="Calibri"/>
              <a:sym typeface="Calibri"/>
            </a:endParaRPr>
          </a:p>
        </p:txBody>
      </p:sp>
      <p:sp>
        <p:nvSpPr>
          <p:cNvPr id="439" name="Google Shape;439;p66"/>
          <p:cNvSpPr/>
          <p:nvPr/>
        </p:nvSpPr>
        <p:spPr>
          <a:xfrm>
            <a:off x="7010400" y="4960978"/>
            <a:ext cx="4572000" cy="193899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Calibri"/>
                <a:ea typeface="Calibri"/>
                <a:cs typeface="Calibri"/>
                <a:sym typeface="Calibri"/>
              </a:rPr>
              <a:t>moon</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neap</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opposite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orbit</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phases</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revolution</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rotation</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solar</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solstice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spring</a:t>
            </a:r>
            <a:endParaRPr sz="1200" b="1">
              <a:solidFill>
                <a:srgbClr val="000000"/>
              </a:solidFill>
              <a:latin typeface="Calibri"/>
              <a:ea typeface="Calibri"/>
              <a:cs typeface="Calibri"/>
              <a:sym typeface="Calibri"/>
            </a:endParaRPr>
          </a:p>
        </p:txBody>
      </p:sp>
      <p:sp>
        <p:nvSpPr>
          <p:cNvPr id="440" name="Google Shape;440;p66"/>
          <p:cNvSpPr/>
          <p:nvPr/>
        </p:nvSpPr>
        <p:spPr>
          <a:xfrm>
            <a:off x="8077200" y="4994970"/>
            <a:ext cx="1295400" cy="175432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000000"/>
                </a:solidFill>
                <a:latin typeface="Calibri"/>
                <a:ea typeface="Calibri"/>
                <a:cs typeface="Calibri"/>
                <a:sym typeface="Calibri"/>
              </a:rPr>
              <a:t>tidal range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tides</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tilt</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true</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umbra</a:t>
            </a:r>
            <a:endParaRPr/>
          </a:p>
          <a:p>
            <a:pPr marL="0" marR="0" lvl="0" indent="0" algn="l" rtl="0">
              <a:spcBef>
                <a:spcPts val="0"/>
              </a:spcBef>
              <a:spcAft>
                <a:spcPts val="0"/>
              </a:spcAft>
              <a:buNone/>
            </a:pPr>
            <a:r>
              <a:rPr lang="en-US" sz="1200" b="1">
                <a:solidFill>
                  <a:srgbClr val="000000"/>
                </a:solidFill>
                <a:latin typeface="Calibri"/>
                <a:ea typeface="Calibri"/>
                <a:cs typeface="Calibri"/>
                <a:sym typeface="Calibri"/>
              </a:rPr>
              <a:t>waning</a:t>
            </a:r>
            <a:endParaRPr/>
          </a:p>
          <a:p>
            <a:pPr marL="0" marR="0" lvl="0" indent="0" algn="l" rtl="0">
              <a:spcBef>
                <a:spcPts val="0"/>
              </a:spcBef>
              <a:spcAft>
                <a:spcPts val="0"/>
              </a:spcAft>
              <a:buNone/>
            </a:pPr>
            <a:r>
              <a:rPr lang="en-US" sz="1100" b="1">
                <a:solidFill>
                  <a:srgbClr val="000000"/>
                </a:solidFill>
                <a:latin typeface="Calibri"/>
                <a:ea typeface="Calibri"/>
                <a:cs typeface="Calibri"/>
                <a:sym typeface="Calibri"/>
              </a:rPr>
              <a:t>waning gibbous</a:t>
            </a:r>
            <a:endParaRPr/>
          </a:p>
          <a:p>
            <a:pPr marL="0" marR="0" lvl="0" indent="0" algn="l" rtl="0">
              <a:spcBef>
                <a:spcPts val="0"/>
              </a:spcBef>
              <a:spcAft>
                <a:spcPts val="0"/>
              </a:spcAft>
              <a:buNone/>
            </a:pPr>
            <a:r>
              <a:rPr lang="en-US" sz="1100" b="1">
                <a:solidFill>
                  <a:srgbClr val="000000"/>
                </a:solidFill>
                <a:latin typeface="Calibri"/>
                <a:ea typeface="Calibri"/>
                <a:cs typeface="Calibri"/>
                <a:sym typeface="Calibri"/>
              </a:rPr>
              <a:t>waxing</a:t>
            </a:r>
            <a:endParaRPr/>
          </a:p>
          <a:p>
            <a:pPr marL="0" marR="0" lvl="0" indent="0" algn="l" rtl="0">
              <a:spcBef>
                <a:spcPts val="0"/>
              </a:spcBef>
              <a:spcAft>
                <a:spcPts val="0"/>
              </a:spcAft>
              <a:buNone/>
            </a:pPr>
            <a:r>
              <a:rPr lang="en-US" sz="1100" b="1">
                <a:solidFill>
                  <a:srgbClr val="000000"/>
                </a:solidFill>
                <a:latin typeface="Calibri"/>
                <a:ea typeface="Calibri"/>
                <a:cs typeface="Calibri"/>
                <a:sym typeface="Calibri"/>
              </a:rPr>
              <a:t>waxing gibbous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graphicFrame>
        <p:nvGraphicFramePr>
          <p:cNvPr id="446" name="Google Shape;446;p67"/>
          <p:cNvGraphicFramePr/>
          <p:nvPr/>
        </p:nvGraphicFramePr>
        <p:xfrm>
          <a:off x="1295400" y="1371600"/>
          <a:ext cx="3000000" cy="3000000"/>
        </p:xfrm>
        <a:graphic>
          <a:graphicData uri="http://schemas.openxmlformats.org/drawingml/2006/table">
            <a:tbl>
              <a:tblPr firstRow="1" bandRow="1">
                <a:noFill/>
                <a:tableStyleId>{6155AFFE-FA8F-490C-B69E-1145756AC2D5}</a:tableStyleId>
              </a:tblPr>
              <a:tblGrid>
                <a:gridCol w="1143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9901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0"/>
                  </a:ext>
                </a:extLst>
              </a:tr>
              <a:tr h="1060825">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1"/>
                  </a:ext>
                </a:extLst>
              </a:tr>
              <a:tr h="9901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2"/>
                  </a:ext>
                </a:extLst>
              </a:tr>
              <a:tr h="107375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3"/>
                  </a:ext>
                </a:extLst>
              </a:tr>
              <a:tr h="116015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4"/>
                  </a:ext>
                </a:extLst>
              </a:tr>
            </a:tbl>
          </a:graphicData>
        </a:graphic>
      </p:graphicFrame>
      <p:sp>
        <p:nvSpPr>
          <p:cNvPr id="447" name="Google Shape;447;p67"/>
          <p:cNvSpPr txBox="1"/>
          <p:nvPr/>
        </p:nvSpPr>
        <p:spPr>
          <a:xfrm>
            <a:off x="990600" y="0"/>
            <a:ext cx="830580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0">
                <a:solidFill>
                  <a:srgbClr val="0070C0"/>
                </a:solidFill>
                <a:latin typeface="Aharoni"/>
                <a:ea typeface="Aharoni"/>
                <a:cs typeface="Aharoni"/>
                <a:sym typeface="Aharoni"/>
              </a:rPr>
              <a:t>Regular Bingo</a:t>
            </a:r>
            <a:endParaRPr sz="8000">
              <a:solidFill>
                <a:srgbClr val="0070C0"/>
              </a:solidFill>
              <a:latin typeface="Aharoni"/>
              <a:ea typeface="Aharoni"/>
              <a:cs typeface="Aharoni"/>
              <a:sym typeface="Aharoni"/>
            </a:endParaRPr>
          </a:p>
        </p:txBody>
      </p:sp>
      <p:sp>
        <p:nvSpPr>
          <p:cNvPr id="448" name="Google Shape;448;p67"/>
          <p:cNvSpPr/>
          <p:nvPr/>
        </p:nvSpPr>
        <p:spPr>
          <a:xfrm>
            <a:off x="1524000" y="1600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49" name="Google Shape;449;p67"/>
          <p:cNvSpPr/>
          <p:nvPr/>
        </p:nvSpPr>
        <p:spPr>
          <a:xfrm>
            <a:off x="2819400" y="25146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50" name="Google Shape;450;p67"/>
          <p:cNvSpPr/>
          <p:nvPr/>
        </p:nvSpPr>
        <p:spPr>
          <a:xfrm>
            <a:off x="4114800" y="36576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51" name="Google Shape;451;p67"/>
          <p:cNvSpPr/>
          <p:nvPr/>
        </p:nvSpPr>
        <p:spPr>
          <a:xfrm>
            <a:off x="5410200" y="4648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52" name="Google Shape;452;p67"/>
          <p:cNvSpPr/>
          <p:nvPr/>
        </p:nvSpPr>
        <p:spPr>
          <a:xfrm>
            <a:off x="6705600" y="5791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graphicFrame>
        <p:nvGraphicFramePr>
          <p:cNvPr id="458" name="Google Shape;458;p68"/>
          <p:cNvGraphicFramePr/>
          <p:nvPr/>
        </p:nvGraphicFramePr>
        <p:xfrm>
          <a:off x="1295400" y="1371600"/>
          <a:ext cx="3000000" cy="3000000"/>
        </p:xfrm>
        <a:graphic>
          <a:graphicData uri="http://schemas.openxmlformats.org/drawingml/2006/table">
            <a:tbl>
              <a:tblPr firstRow="1" bandRow="1">
                <a:noFill/>
                <a:tableStyleId>{6155AFFE-FA8F-490C-B69E-1145756AC2D5}</a:tableStyleId>
              </a:tblPr>
              <a:tblGrid>
                <a:gridCol w="1143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9901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0"/>
                  </a:ext>
                </a:extLst>
              </a:tr>
              <a:tr h="1060825">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1"/>
                  </a:ext>
                </a:extLst>
              </a:tr>
              <a:tr h="9901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2"/>
                  </a:ext>
                </a:extLst>
              </a:tr>
              <a:tr h="107375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3"/>
                  </a:ext>
                </a:extLst>
              </a:tr>
              <a:tr h="116015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4"/>
                  </a:ext>
                </a:extLst>
              </a:tr>
            </a:tbl>
          </a:graphicData>
        </a:graphic>
      </p:graphicFrame>
      <p:sp>
        <p:nvSpPr>
          <p:cNvPr id="459" name="Google Shape;459;p68"/>
          <p:cNvSpPr txBox="1"/>
          <p:nvPr/>
        </p:nvSpPr>
        <p:spPr>
          <a:xfrm>
            <a:off x="228600" y="0"/>
            <a:ext cx="929640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0">
                <a:solidFill>
                  <a:srgbClr val="0070C0"/>
                </a:solidFill>
                <a:latin typeface="Aharoni"/>
                <a:ea typeface="Aharoni"/>
                <a:cs typeface="Aharoni"/>
                <a:sym typeface="Aharoni"/>
              </a:rPr>
              <a:t>X Marks the Spot</a:t>
            </a:r>
            <a:endParaRPr sz="8000">
              <a:solidFill>
                <a:srgbClr val="0070C0"/>
              </a:solidFill>
              <a:latin typeface="Aharoni"/>
              <a:ea typeface="Aharoni"/>
              <a:cs typeface="Aharoni"/>
              <a:sym typeface="Aharoni"/>
            </a:endParaRPr>
          </a:p>
        </p:txBody>
      </p:sp>
      <p:sp>
        <p:nvSpPr>
          <p:cNvPr id="460" name="Google Shape;460;p68"/>
          <p:cNvSpPr/>
          <p:nvPr/>
        </p:nvSpPr>
        <p:spPr>
          <a:xfrm>
            <a:off x="1524000" y="1600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1" name="Google Shape;461;p68"/>
          <p:cNvSpPr/>
          <p:nvPr/>
        </p:nvSpPr>
        <p:spPr>
          <a:xfrm>
            <a:off x="2819400" y="25146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2" name="Google Shape;462;p68"/>
          <p:cNvSpPr/>
          <p:nvPr/>
        </p:nvSpPr>
        <p:spPr>
          <a:xfrm>
            <a:off x="4114800" y="36576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3" name="Google Shape;463;p68"/>
          <p:cNvSpPr/>
          <p:nvPr/>
        </p:nvSpPr>
        <p:spPr>
          <a:xfrm>
            <a:off x="5410200" y="4648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4" name="Google Shape;464;p68"/>
          <p:cNvSpPr/>
          <p:nvPr/>
        </p:nvSpPr>
        <p:spPr>
          <a:xfrm>
            <a:off x="6705600" y="5791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5" name="Google Shape;465;p68"/>
          <p:cNvSpPr/>
          <p:nvPr/>
        </p:nvSpPr>
        <p:spPr>
          <a:xfrm>
            <a:off x="5465618" y="26670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6" name="Google Shape;466;p68"/>
          <p:cNvSpPr/>
          <p:nvPr/>
        </p:nvSpPr>
        <p:spPr>
          <a:xfrm>
            <a:off x="6705600" y="1608117"/>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7" name="Google Shape;467;p68"/>
          <p:cNvSpPr/>
          <p:nvPr/>
        </p:nvSpPr>
        <p:spPr>
          <a:xfrm>
            <a:off x="2819400" y="4648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68" name="Google Shape;468;p68"/>
          <p:cNvSpPr/>
          <p:nvPr/>
        </p:nvSpPr>
        <p:spPr>
          <a:xfrm>
            <a:off x="1524000" y="5791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graphicFrame>
        <p:nvGraphicFramePr>
          <p:cNvPr id="474" name="Google Shape;474;p69"/>
          <p:cNvGraphicFramePr/>
          <p:nvPr/>
        </p:nvGraphicFramePr>
        <p:xfrm>
          <a:off x="1295400" y="1371600"/>
          <a:ext cx="3000000" cy="3000000"/>
        </p:xfrm>
        <a:graphic>
          <a:graphicData uri="http://schemas.openxmlformats.org/drawingml/2006/table">
            <a:tbl>
              <a:tblPr firstRow="1" bandRow="1">
                <a:noFill/>
                <a:tableStyleId>{6155AFFE-FA8F-490C-B69E-1145756AC2D5}</a:tableStyleId>
              </a:tblPr>
              <a:tblGrid>
                <a:gridCol w="1143000">
                  <a:extLst>
                    <a:ext uri="{9D8B030D-6E8A-4147-A177-3AD203B41FA5}">
                      <a16:colId xmlns:a16="http://schemas.microsoft.com/office/drawing/2014/main" val="20000"/>
                    </a:ext>
                  </a:extLst>
                </a:gridCol>
                <a:gridCol w="12954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9901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0"/>
                  </a:ext>
                </a:extLst>
              </a:tr>
              <a:tr h="1060825">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1"/>
                  </a:ext>
                </a:extLst>
              </a:tr>
              <a:tr h="99010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2"/>
                  </a:ext>
                </a:extLst>
              </a:tr>
              <a:tr h="107375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3"/>
                  </a:ext>
                </a:extLst>
              </a:tr>
              <a:tr h="1160150">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txBody>
                  <a:tcPr marL="91450" marR="91450" marT="45725" marB="45725"/>
                </a:tc>
                <a:tc>
                  <a:txBody>
                    <a:bodyPr/>
                    <a:lstStyle/>
                    <a:p>
                      <a:pPr marL="0" marR="0" lvl="0" indent="0" algn="l" rtl="0">
                        <a:spcBef>
                          <a:spcPts val="0"/>
                        </a:spcBef>
                        <a:spcAft>
                          <a:spcPts val="0"/>
                        </a:spcAft>
                        <a:buNone/>
                      </a:pPr>
                      <a:endParaRPr sz="2400"/>
                    </a:p>
                    <a:p>
                      <a:pPr marL="0" marR="0" lvl="0" indent="0" algn="l" rtl="0">
                        <a:spcBef>
                          <a:spcPts val="0"/>
                        </a:spcBef>
                        <a:spcAft>
                          <a:spcPts val="0"/>
                        </a:spcAft>
                        <a:buNone/>
                      </a:pPr>
                      <a:endParaRPr sz="2400"/>
                    </a:p>
                  </a:txBody>
                  <a:tcPr marL="91450" marR="91450" marT="45725" marB="45725"/>
                </a:tc>
                <a:extLst>
                  <a:ext uri="{0D108BD9-81ED-4DB2-BD59-A6C34878D82A}">
                    <a16:rowId xmlns:a16="http://schemas.microsoft.com/office/drawing/2014/main" val="10004"/>
                  </a:ext>
                </a:extLst>
              </a:tr>
            </a:tbl>
          </a:graphicData>
        </a:graphic>
      </p:graphicFrame>
      <p:sp>
        <p:nvSpPr>
          <p:cNvPr id="475" name="Google Shape;475;p69"/>
          <p:cNvSpPr txBox="1"/>
          <p:nvPr/>
        </p:nvSpPr>
        <p:spPr>
          <a:xfrm>
            <a:off x="1752600" y="0"/>
            <a:ext cx="9296400" cy="132343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0">
                <a:solidFill>
                  <a:srgbClr val="0070C0"/>
                </a:solidFill>
                <a:latin typeface="Aharoni"/>
                <a:ea typeface="Aharoni"/>
                <a:cs typeface="Aharoni"/>
                <a:sym typeface="Aharoni"/>
              </a:rPr>
              <a:t>Right Angle</a:t>
            </a:r>
            <a:endParaRPr sz="8000">
              <a:solidFill>
                <a:srgbClr val="0070C0"/>
              </a:solidFill>
              <a:latin typeface="Aharoni"/>
              <a:ea typeface="Aharoni"/>
              <a:cs typeface="Aharoni"/>
              <a:sym typeface="Aharoni"/>
            </a:endParaRPr>
          </a:p>
        </p:txBody>
      </p:sp>
      <p:sp>
        <p:nvSpPr>
          <p:cNvPr id="476" name="Google Shape;476;p69"/>
          <p:cNvSpPr/>
          <p:nvPr/>
        </p:nvSpPr>
        <p:spPr>
          <a:xfrm>
            <a:off x="1524000" y="1600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77" name="Google Shape;477;p69"/>
          <p:cNvSpPr/>
          <p:nvPr/>
        </p:nvSpPr>
        <p:spPr>
          <a:xfrm>
            <a:off x="1524000" y="2638301"/>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78" name="Google Shape;478;p69"/>
          <p:cNvSpPr/>
          <p:nvPr/>
        </p:nvSpPr>
        <p:spPr>
          <a:xfrm>
            <a:off x="1524000" y="35814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79" name="Google Shape;479;p69"/>
          <p:cNvSpPr/>
          <p:nvPr/>
        </p:nvSpPr>
        <p:spPr>
          <a:xfrm>
            <a:off x="4114800" y="58674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0" name="Google Shape;480;p69"/>
          <p:cNvSpPr/>
          <p:nvPr/>
        </p:nvSpPr>
        <p:spPr>
          <a:xfrm>
            <a:off x="6705600" y="5791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1" name="Google Shape;481;p69"/>
          <p:cNvSpPr/>
          <p:nvPr/>
        </p:nvSpPr>
        <p:spPr>
          <a:xfrm>
            <a:off x="2759034" y="58674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2" name="Google Shape;482;p69"/>
          <p:cNvSpPr/>
          <p:nvPr/>
        </p:nvSpPr>
        <p:spPr>
          <a:xfrm>
            <a:off x="5410200" y="5821878"/>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3" name="Google Shape;483;p69"/>
          <p:cNvSpPr/>
          <p:nvPr/>
        </p:nvSpPr>
        <p:spPr>
          <a:xfrm>
            <a:off x="1524000" y="4648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484" name="Google Shape;484;p69"/>
          <p:cNvSpPr/>
          <p:nvPr/>
        </p:nvSpPr>
        <p:spPr>
          <a:xfrm>
            <a:off x="1524000" y="5791200"/>
            <a:ext cx="609600" cy="533400"/>
          </a:xfrm>
          <a:prstGeom prst="star5">
            <a:avLst>
              <a:gd name="adj" fmla="val 19098"/>
              <a:gd name="hf" fmla="val 105146"/>
              <a:gd name="vf" fmla="val 110557"/>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3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1060</Words>
  <Application>Microsoft Office PowerPoint</Application>
  <PresentationFormat>On-screen Show (4:3)</PresentationFormat>
  <Paragraphs>316</Paragraphs>
  <Slides>54</Slides>
  <Notes>54</Notes>
  <HiddenSlides>0</HiddenSlides>
  <MMClips>0</MMClips>
  <ScaleCrop>false</ScaleCrop>
  <HeadingPairs>
    <vt:vector size="6" baseType="variant">
      <vt:variant>
        <vt:lpstr>Fonts Used</vt:lpstr>
      </vt:variant>
      <vt:variant>
        <vt:i4>9</vt:i4>
      </vt:variant>
      <vt:variant>
        <vt:lpstr>Theme</vt:lpstr>
      </vt:variant>
      <vt:variant>
        <vt:i4>5</vt:i4>
      </vt:variant>
      <vt:variant>
        <vt:lpstr>Slide Titles</vt:lpstr>
      </vt:variant>
      <vt:variant>
        <vt:i4>54</vt:i4>
      </vt:variant>
    </vt:vector>
  </HeadingPairs>
  <TitlesOfParts>
    <vt:vector size="68" baseType="lpstr">
      <vt:lpstr>Arial</vt:lpstr>
      <vt:lpstr>Calibri</vt:lpstr>
      <vt:lpstr>Twentieth Century</vt:lpstr>
      <vt:lpstr>Baumans</vt:lpstr>
      <vt:lpstr>Libre Franklin Medium</vt:lpstr>
      <vt:lpstr>Lucida Sans</vt:lpstr>
      <vt:lpstr>Corsiva</vt:lpstr>
      <vt:lpstr>Aharoni</vt:lpstr>
      <vt:lpstr>Algerian</vt:lpstr>
      <vt:lpstr>Office Theme</vt:lpstr>
      <vt:lpstr>2_Office Theme</vt:lpstr>
      <vt:lpstr>1_Office Theme</vt:lpstr>
      <vt:lpstr>3_Office Theme</vt:lpstr>
      <vt:lpstr>23_Office Theme</vt:lpstr>
      <vt:lpstr>PowerPoint Presentation</vt:lpstr>
      <vt:lpstr>PowerPoint Presentation</vt:lpstr>
      <vt:lpstr>Content Overview</vt:lpstr>
      <vt:lpstr>PowerPoint Presentation</vt:lpstr>
      <vt:lpstr>Earth/Sun/Moon Bingo!</vt:lpstr>
      <vt:lpstr>Earth/Sun/Moon BINGO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Answer Key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Compatible Products</vt:lpstr>
      <vt:lpstr> </vt:lpstr>
      <vt:lpstr>Cover Credits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Smith, Gail M</dc:creator>
  <cp:lastModifiedBy>Smith, Gail M</cp:lastModifiedBy>
  <cp:revision>2</cp:revision>
  <dcterms:modified xsi:type="dcterms:W3CDTF">2019-10-29T15:37:13Z</dcterms:modified>
</cp:coreProperties>
</file>