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bin" ContentType="audio/unknown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7010400" cy="9296400"/>
  <p:embeddedFontLst>
    <p:embeddedFont>
      <p:font typeface="Tahoma" panose="020B0604030504040204" pitchFamily="34" charset="0"/>
      <p:regular r:id="rId31"/>
      <p:bold r:id="rId32"/>
    </p:embeddedFont>
    <p:embeddedFont>
      <p:font typeface="KG Be Still And Know" panose="020B0604020202020204" charset="0"/>
      <p:regular r:id="rId33"/>
    </p:embeddedFont>
    <p:embeddedFont>
      <p:font typeface="KG Behind These Hazel Eyes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99"/>
    <a:srgbClr val="FF6600"/>
    <a:srgbClr val="00FF00"/>
    <a:srgbClr val="0000FF"/>
    <a:srgbClr val="666699"/>
    <a:srgbClr val="FF0000"/>
    <a:srgbClr val="3333CC"/>
    <a:srgbClr val="CC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7" autoAdjust="0"/>
    <p:restoredTop sz="93428" autoAdjust="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9ED6BA-51F1-4B09-BF83-90B1E2D8F5B6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B6D97D-0562-47CF-9EF2-D0CE5A57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E071-DF5E-49A2-A85A-F3BBEF849DF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859BD-81AF-4D7D-9211-FF1E5B6EB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859BD-81AF-4D7D-9211-FF1E5B6EB1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D053-A2C0-4701-BA4C-A00328E0956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FB84-EF0F-41B3-B6E7-104A191A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1.xml"/><Relationship Id="rId18" Type="http://schemas.openxmlformats.org/officeDocument/2006/relationships/slide" Target="slide14.xml"/><Relationship Id="rId26" Type="http://schemas.openxmlformats.org/officeDocument/2006/relationships/slide" Target="slide21.xml"/><Relationship Id="rId39" Type="http://schemas.openxmlformats.org/officeDocument/2006/relationships/image" Target="../media/image15.png"/><Relationship Id="rId3" Type="http://schemas.openxmlformats.org/officeDocument/2006/relationships/slide" Target="slide3.xml"/><Relationship Id="rId21" Type="http://schemas.openxmlformats.org/officeDocument/2006/relationships/slide" Target="slide13.xml"/><Relationship Id="rId34" Type="http://schemas.openxmlformats.org/officeDocument/2006/relationships/image" Target="../media/image10.png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5" Type="http://schemas.openxmlformats.org/officeDocument/2006/relationships/slide" Target="slide17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image" Target="../media/image3.jpg"/><Relationship Id="rId16" Type="http://schemas.openxmlformats.org/officeDocument/2006/relationships/slide" Target="slide23.xml"/><Relationship Id="rId20" Type="http://schemas.openxmlformats.org/officeDocument/2006/relationships/slide" Target="slide9.xml"/><Relationship Id="rId29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24" Type="http://schemas.openxmlformats.org/officeDocument/2006/relationships/slide" Target="slide8.xml"/><Relationship Id="rId32" Type="http://schemas.openxmlformats.org/officeDocument/2006/relationships/slide" Target="slide27.xml"/><Relationship Id="rId37" Type="http://schemas.openxmlformats.org/officeDocument/2006/relationships/image" Target="../media/image13.png"/><Relationship Id="rId40" Type="http://schemas.microsoft.com/office/2007/relationships/hdphoto" Target="../media/hdphoto1.wdp"/><Relationship Id="rId5" Type="http://schemas.openxmlformats.org/officeDocument/2006/relationships/slide" Target="slide4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12.xml"/><Relationship Id="rId36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slide" Target="slide20.xml"/><Relationship Id="rId31" Type="http://schemas.openxmlformats.org/officeDocument/2006/relationships/slide" Target="slide24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5.xml"/><Relationship Id="rId22" Type="http://schemas.openxmlformats.org/officeDocument/2006/relationships/slide" Target="slide22.xml"/><Relationship Id="rId27" Type="http://schemas.openxmlformats.org/officeDocument/2006/relationships/slide" Target="slide25.xml"/><Relationship Id="rId30" Type="http://schemas.openxmlformats.org/officeDocument/2006/relationships/slide" Target="slide19.xml"/><Relationship Id="rId35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3707988" y="4953000"/>
            <a:ext cx="1728023" cy="88139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KG Behind These Hazel Eyes" panose="02000506000000020004" pitchFamily="2" charset="0"/>
                <a:ea typeface="Tahoma" pitchFamily="34" charset="0"/>
                <a:cs typeface="Tahoma" pitchFamily="34" charset="0"/>
              </a:rPr>
              <a:t>PLAY!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655" y="1143000"/>
            <a:ext cx="737868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 Still And Know" panose="02000503000000020004" pitchFamily="2" charset="0"/>
              </a:rPr>
              <a:t>James Webb Telescope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85930-EFFA-4ADB-84DA-167A4EF948D9}"/>
              </a:ext>
            </a:extLst>
          </p:cNvPr>
          <p:cNvSpPr/>
          <p:nvPr/>
        </p:nvSpPr>
        <p:spPr>
          <a:xfrm>
            <a:off x="762000" y="2133599"/>
            <a:ext cx="7620000" cy="890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CE2C0-9091-4DF3-A2FF-70F595355B36}"/>
              </a:ext>
            </a:extLst>
          </p:cNvPr>
          <p:cNvSpPr txBox="1"/>
          <p:nvPr/>
        </p:nvSpPr>
        <p:spPr>
          <a:xfrm>
            <a:off x="2514600" y="2224696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KG Be Still And Know" panose="020B0604020202020204" charset="0"/>
              </a:rPr>
              <a:t>HOLIDAY BINGO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87742"/>
              </p:ext>
            </p:extLst>
          </p:nvPr>
        </p:nvGraphicFramePr>
        <p:xfrm>
          <a:off x="5613400" y="628015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5" imgW="4570378" imgH="3427305" progId="PowerPoint.Show.12">
                  <p:embed/>
                </p:oleObj>
              </mc:Choice>
              <mc:Fallback>
                <p:oleObj name="Presentation" r:id="rId5" imgW="4570378" imgH="342730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3400" y="628015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8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8402" y="3798193"/>
            <a:ext cx="531966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18 gold plated mirrors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764" y="1386598"/>
            <a:ext cx="7828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How many gold-plated mirrors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JWST contain?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9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5524" y="3523490"/>
            <a:ext cx="6636048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It can </a:t>
            </a:r>
            <a:r>
              <a:rPr lang="en-US" sz="4000" b="1" dirty="0">
                <a:solidFill>
                  <a:schemeClr val="tx1"/>
                </a:solidFill>
              </a:rPr>
              <a:t>shed light on the many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mysteries of the universe.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1863" y="1386598"/>
            <a:ext cx="7140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Name one thing that Webb’s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world class science can do.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61899" y="3798193"/>
            <a:ext cx="199266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 layers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263" y="1386598"/>
            <a:ext cx="78334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Webb has a giant, tennis court-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sized sunshield made up of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how many layers?</a:t>
            </a:r>
          </a:p>
          <a:p>
            <a:pPr algn="ctr"/>
            <a:endParaRPr lang="en-US" sz="4000" b="1" dirty="0">
              <a:latin typeface="KG Behind These Hazel Eyes" panose="02000506000000020004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9" name="Left Arrow 18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20" name="Explosion 1 19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01795" y="3798193"/>
            <a:ext cx="131286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1711" y="1386598"/>
            <a:ext cx="3540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True or False:</a:t>
            </a:r>
          </a:p>
          <a:p>
            <a:pPr algn="ctr"/>
            <a:endParaRPr lang="en-US" sz="4000" b="1" dirty="0">
              <a:latin typeface="KG Behind These Hazel Eyes" panose="02000506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A2E25-02C6-4C8C-8056-AD2B23DDDD8A}"/>
              </a:ext>
            </a:extLst>
          </p:cNvPr>
          <p:cNvSpPr txBox="1"/>
          <p:nvPr/>
        </p:nvSpPr>
        <p:spPr>
          <a:xfrm>
            <a:off x="946463" y="1411998"/>
            <a:ext cx="72160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b="1" dirty="0">
              <a:latin typeface="KG Behind These Hazel Eyes" panose="02000506000000020004" pitchFamily="2" charset="0"/>
            </a:endParaRP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Webb will be folded, origami-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style, before launch.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26224" y="3798193"/>
            <a:ext cx="506401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The Milky Way Galaxy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9072" y="1386598"/>
            <a:ext cx="66858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What galaxy will the JWST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be launched into?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4189" y="3798193"/>
            <a:ext cx="1408078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2643" y="1386598"/>
            <a:ext cx="70387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When was the JWST initially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supposed to launch?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11498" y="3490417"/>
            <a:ext cx="5893472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National Aeronautics and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Space Administration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1017" y="1408420"/>
            <a:ext cx="7074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What does NASA stand for?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9468" y="3798193"/>
            <a:ext cx="265752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14,000 lbs.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6068" y="1386598"/>
            <a:ext cx="709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How many lbs. will the JWST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weigh? 14,000 lbs., or 3 tons?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44480" y="3798193"/>
            <a:ext cx="302749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Complicated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676" y="625013"/>
            <a:ext cx="746864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Fill in the blank:</a:t>
            </a:r>
          </a:p>
          <a:p>
            <a:pPr algn="ctr"/>
            <a:r>
              <a:rPr lang="en-US" sz="3000" b="1" dirty="0">
                <a:latin typeface="KG Behind These Hazel Eyes" panose="02000506000000020004" pitchFamily="2" charset="0"/>
              </a:rPr>
              <a:t>Because of its size and complexity,</a:t>
            </a:r>
          </a:p>
          <a:p>
            <a:pPr algn="ctr"/>
            <a:r>
              <a:rPr lang="en-US" sz="3000" b="1" dirty="0">
                <a:latin typeface="KG Behind These Hazel Eyes" panose="02000506000000020004" pitchFamily="2" charset="0"/>
              </a:rPr>
              <a:t>t</a:t>
            </a:r>
            <a:r>
              <a:rPr lang="en-US" sz="3000" b="1" dirty="0" smtClean="0">
                <a:latin typeface="KG Behind These Hazel Eyes" panose="02000506000000020004" pitchFamily="2" charset="0"/>
              </a:rPr>
              <a:t>he </a:t>
            </a:r>
            <a:r>
              <a:rPr lang="en-US" sz="3000" b="1" dirty="0">
                <a:latin typeface="KG Behind These Hazel Eyes" panose="02000506000000020004" pitchFamily="2" charset="0"/>
              </a:rPr>
              <a:t>process of integrating and testing </a:t>
            </a:r>
          </a:p>
          <a:p>
            <a:pPr algn="ctr"/>
            <a:r>
              <a:rPr lang="en-US" sz="3000" b="1" dirty="0">
                <a:latin typeface="KG Behind These Hazel Eyes" panose="02000506000000020004" pitchFamily="2" charset="0"/>
              </a:rPr>
              <a:t>parts, is more ___________ than that </a:t>
            </a:r>
          </a:p>
          <a:p>
            <a:pPr algn="ctr"/>
            <a:r>
              <a:rPr lang="en-US" sz="3000" b="1" dirty="0">
                <a:latin typeface="KG Behind These Hazel Eyes" panose="02000506000000020004" pitchFamily="2" charset="0"/>
              </a:rPr>
              <a:t>of an average science mission.</a:t>
            </a:r>
          </a:p>
          <a:p>
            <a:pPr algn="ctr"/>
            <a:r>
              <a:rPr lang="en-US" sz="3000" b="1" dirty="0">
                <a:latin typeface="KG Behind These Hazel Eyes" panose="02000506000000020004" pitchFamily="2" charset="0"/>
              </a:rPr>
              <a:t> (simple, or complicated.)</a:t>
            </a:r>
          </a:p>
          <a:p>
            <a:pPr algn="ctr"/>
            <a:endParaRPr lang="en-US" sz="4000" b="1" dirty="0">
              <a:latin typeface="KG Behind These Hazel Eyes" panose="02000506000000020004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73235" y="3798193"/>
            <a:ext cx="5369996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Canadian Space Agency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880" y="997265"/>
            <a:ext cx="79087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Webb is an international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p</a:t>
            </a:r>
            <a:r>
              <a:rPr lang="en-US" sz="4000" b="1" dirty="0" smtClean="0">
                <a:latin typeface="KG Behind These Hazel Eyes" panose="02000506000000020004" pitchFamily="2" charset="0"/>
              </a:rPr>
              <a:t>roject </a:t>
            </a:r>
            <a:r>
              <a:rPr lang="en-US" sz="4000" b="1" dirty="0">
                <a:latin typeface="KG Behind These Hazel Eyes" panose="02000506000000020004" pitchFamily="2" charset="0"/>
              </a:rPr>
              <a:t>led by NASA with its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p</a:t>
            </a:r>
            <a:r>
              <a:rPr lang="en-US" sz="4000" b="1" dirty="0" smtClean="0">
                <a:latin typeface="KG Behind These Hazel Eyes" panose="02000506000000020004" pitchFamily="2" charset="0"/>
              </a:rPr>
              <a:t>artners</a:t>
            </a:r>
            <a:r>
              <a:rPr lang="en-US" sz="4000" b="1" dirty="0">
                <a:latin typeface="KG Behind These Hazel Eyes" panose="02000506000000020004" pitchFamily="2" charset="0"/>
              </a:rPr>
              <a:t>, the European Space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Agency and the </a:t>
            </a:r>
            <a:r>
              <a:rPr lang="en-US" sz="4000" b="1" dirty="0" smtClean="0">
                <a:latin typeface="KG Behind These Hazel Eyes" panose="02000506000000020004" pitchFamily="2" charset="0"/>
              </a:rPr>
              <a:t>______.</a:t>
            </a:r>
            <a:endParaRPr lang="en-US" sz="4000" b="1" dirty="0">
              <a:latin typeface="KG Behind These Hazel Eyes" panose="02000506000000020004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3725">
            <a:off x="292620" y="162344"/>
            <a:ext cx="958052" cy="165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16526">
            <a:off x="4548923" y="3007774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FFFF00">
                <a:alpha val="5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5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3725">
            <a:off x="217247" y="3543406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CC0099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6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19513">
            <a:off x="1923229" y="1848439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00B05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7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09626">
            <a:off x="1654276" y="3576274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8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405" y="4844256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74377">
            <a:off x="3237229" y="93087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3725">
            <a:off x="5449820" y="1813874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3725">
            <a:off x="7967680" y="48160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9" name="Picture 9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4551">
            <a:off x="5976122" y="3391921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00B05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0" name="Picture 10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965" y="933783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00B05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1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4551">
            <a:off x="6711216" y="4397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00B05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3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716" y="112427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CC0099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4" name="Picture 1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3725">
            <a:off x="5382578" y="48161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CC0099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5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95537">
            <a:off x="3094047" y="3988196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CC0099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6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4551">
            <a:off x="7737470" y="3355876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CC0099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8" name="Picture 18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4551">
            <a:off x="579245" y="1886504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FFFF00">
                <a:alpha val="5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9" name="Picture 19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3725">
            <a:off x="2247820" y="5209884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FFFF00">
                <a:alpha val="5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100" name="Picture 20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669" y="4739184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FFFF00">
                <a:alpha val="5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101" name="Picture 21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3725">
            <a:off x="6746596" y="1736732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FFFF00">
                <a:alpha val="5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103" name="Picture 23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4551">
            <a:off x="589306" y="5132561"/>
            <a:ext cx="958052" cy="165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104" name="Picture 24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4551">
            <a:off x="5479195" y="5114440"/>
            <a:ext cx="958052" cy="165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105" name="Picture 25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7126" y="2174759"/>
            <a:ext cx="958052" cy="165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106" name="Picture 26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4551">
            <a:off x="8067770" y="1705537"/>
            <a:ext cx="958052" cy="165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108" name="Picture 28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90572">
            <a:off x="8037672" y="5204192"/>
            <a:ext cx="948928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52400">
              <a:srgbClr val="00B05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394">
            <a:off x="553004" y="5185804"/>
            <a:ext cx="911010" cy="164395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904">
            <a:off x="296150" y="254014"/>
            <a:ext cx="911010" cy="16439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408">
            <a:off x="3287779" y="2203428"/>
            <a:ext cx="911010" cy="164395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411">
            <a:off x="8052474" y="1758780"/>
            <a:ext cx="911010" cy="164395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411">
            <a:off x="5464001" y="5158786"/>
            <a:ext cx="911010" cy="16439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192">
            <a:off x="1602929" y="3626158"/>
            <a:ext cx="935962" cy="168898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12" y="4906211"/>
            <a:ext cx="935962" cy="168898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71">
            <a:off x="3193056" y="139357"/>
            <a:ext cx="935962" cy="16889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892">
            <a:off x="7886667" y="77612"/>
            <a:ext cx="935962" cy="16889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928">
            <a:off x="1963709" y="1868261"/>
            <a:ext cx="939341" cy="16950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35" y="973616"/>
            <a:ext cx="939341" cy="169508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376">
            <a:off x="6661770" y="96123"/>
            <a:ext cx="939341" cy="169508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059">
            <a:off x="8024341" y="5209500"/>
            <a:ext cx="939341" cy="1695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896">
            <a:off x="567760" y="1907535"/>
            <a:ext cx="953099" cy="1719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416">
            <a:off x="4515656" y="3028723"/>
            <a:ext cx="953099" cy="1719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645">
            <a:off x="6704972" y="1885397"/>
            <a:ext cx="953099" cy="171991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52" y="4789252"/>
            <a:ext cx="953099" cy="1719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536">
            <a:off x="2226881" y="5211600"/>
            <a:ext cx="953099" cy="1719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09" y="132741"/>
            <a:ext cx="927623" cy="16739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873">
            <a:off x="5310347" y="86251"/>
            <a:ext cx="946316" cy="17076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873">
            <a:off x="188070" y="3588175"/>
            <a:ext cx="948120" cy="17109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125">
            <a:off x="3065687" y="4018590"/>
            <a:ext cx="927623" cy="16739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297">
            <a:off x="7718229" y="3422316"/>
            <a:ext cx="927623" cy="16739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079">
            <a:off x="5975639" y="3474165"/>
            <a:ext cx="939341" cy="16950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262">
            <a:off x="5412384" y="1878079"/>
            <a:ext cx="935963" cy="168898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6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6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6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6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9074" y="3798193"/>
            <a:ext cx="131831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3390" y="642177"/>
            <a:ext cx="7603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Fill in the blank: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If dark matter is _______ its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d</a:t>
            </a:r>
            <a:r>
              <a:rPr lang="en-US" sz="4000" b="1" dirty="0" smtClean="0">
                <a:latin typeface="KG Behind These Hazel Eyes" panose="02000506000000020004" pitchFamily="2" charset="0"/>
              </a:rPr>
              <a:t>ensity </a:t>
            </a:r>
            <a:r>
              <a:rPr lang="en-US" sz="4000" b="1" dirty="0">
                <a:latin typeface="KG Behind These Hazel Eyes" panose="02000506000000020004" pitchFamily="2" charset="0"/>
              </a:rPr>
              <a:t>will be very near the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centers of the galaxies. Cold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or warm?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7" name="Left Arrow 16">
            <a:hlinkClick r:id="rId5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41173" y="3798193"/>
            <a:ext cx="143411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7" y="1386598"/>
            <a:ext cx="7364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True or False: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The JWST will be orbiting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the Earth just like the Hubble.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1812" y="3798193"/>
            <a:ext cx="131286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0998" y="1386598"/>
            <a:ext cx="6942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True or False: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The JWST is worth the wait.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1137" y="54170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88453" y="3798193"/>
            <a:ext cx="233955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The Flute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233" y="1386598"/>
            <a:ext cx="71435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What instrument did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Mrs. Smith play growing up?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91590" y="3798193"/>
            <a:ext cx="333328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The Sunshade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2459" y="1386598"/>
            <a:ext cx="60791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What is the largest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s</a:t>
            </a:r>
            <a:r>
              <a:rPr lang="en-US" sz="4000" b="1" dirty="0" smtClean="0">
                <a:latin typeface="KG Behind These Hazel Eyes" panose="02000506000000020004" pitchFamily="2" charset="0"/>
              </a:rPr>
              <a:t>tructure </a:t>
            </a:r>
            <a:r>
              <a:rPr lang="en-US" sz="4000" b="1" dirty="0">
                <a:latin typeface="KG Behind These Hazel Eyes" panose="02000506000000020004" pitchFamily="2" charset="0"/>
              </a:rPr>
              <a:t>of the JWST?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04872" y="3798193"/>
            <a:ext cx="25067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 Vacuum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348" y="1386598"/>
            <a:ext cx="78093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What are the 5 layers of the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sunshade each separated by?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9" name="Left Arrow 18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20" name="Explosion 1 19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41306" y="3798193"/>
            <a:ext cx="423385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The Sun and Earth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838" y="1021742"/>
            <a:ext cx="770204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Fill in the blank:</a:t>
            </a:r>
          </a:p>
          <a:p>
            <a:pPr algn="ctr"/>
            <a:r>
              <a:rPr lang="en-US" sz="3200" b="1" dirty="0">
                <a:latin typeface="KG Behind These Hazel Eyes" panose="02000506000000020004" pitchFamily="2" charset="0"/>
              </a:rPr>
              <a:t>The combined gravitational</a:t>
            </a:r>
          </a:p>
          <a:p>
            <a:pPr algn="ctr"/>
            <a:r>
              <a:rPr lang="en-US" sz="3200" b="1" dirty="0">
                <a:latin typeface="KG Behind These Hazel Eyes" panose="02000506000000020004" pitchFamily="2" charset="0"/>
              </a:rPr>
              <a:t>f</a:t>
            </a:r>
            <a:r>
              <a:rPr lang="en-US" sz="3200" b="1" dirty="0" smtClean="0">
                <a:latin typeface="KG Behind These Hazel Eyes" panose="02000506000000020004" pitchFamily="2" charset="0"/>
              </a:rPr>
              <a:t>orces </a:t>
            </a:r>
            <a:r>
              <a:rPr lang="en-US" sz="3200" b="1" dirty="0">
                <a:latin typeface="KG Behind These Hazel Eyes" panose="02000506000000020004" pitchFamily="2" charset="0"/>
              </a:rPr>
              <a:t>of the </a:t>
            </a:r>
            <a:r>
              <a:rPr lang="en-US" sz="3200" b="1" dirty="0" smtClean="0">
                <a:latin typeface="KG Behind These Hazel Eyes" panose="02000506000000020004" pitchFamily="2" charset="0"/>
              </a:rPr>
              <a:t>________ and ________ </a:t>
            </a:r>
            <a:r>
              <a:rPr lang="en-US" sz="3200" b="1" dirty="0">
                <a:latin typeface="KG Behind These Hazel Eyes" panose="02000506000000020004" pitchFamily="2" charset="0"/>
              </a:rPr>
              <a:t>helps </a:t>
            </a:r>
            <a:endParaRPr lang="en-US" sz="3200" b="1" dirty="0" smtClean="0">
              <a:latin typeface="KG Behind These Hazel Eyes" panose="02000506000000020004" pitchFamily="2" charset="0"/>
            </a:endParaRPr>
          </a:p>
          <a:p>
            <a:pPr algn="ctr"/>
            <a:r>
              <a:rPr lang="en-US" sz="3200" b="1" dirty="0" smtClean="0">
                <a:latin typeface="KG Behind These Hazel Eyes" panose="02000506000000020004" pitchFamily="2" charset="0"/>
              </a:rPr>
              <a:t>hold the </a:t>
            </a:r>
            <a:r>
              <a:rPr lang="en-US" sz="3200" b="1" dirty="0">
                <a:latin typeface="KG Behind These Hazel Eyes" panose="02000506000000020004" pitchFamily="2" charset="0"/>
              </a:rPr>
              <a:t>spacecraft almost still.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2016" y="43934"/>
            <a:ext cx="4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4715" y="3798193"/>
            <a:ext cx="366703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The SEAHAWKS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7271" y="1386598"/>
            <a:ext cx="5549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What NFL team is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Mrs. Smith’s favorite?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7827993" y="6085750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5269" y="54170"/>
            <a:ext cx="2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82396" y="3798193"/>
            <a:ext cx="3351687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Microshutters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8303" y="1386598"/>
            <a:ext cx="6227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Name one innovation of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the JWST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5269" y="54170"/>
            <a:ext cx="2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77816" y="3798193"/>
            <a:ext cx="3960828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March </a:t>
            </a:r>
            <a:r>
              <a:rPr lang="en-US" sz="4000" b="1" dirty="0" smtClean="0">
                <a:solidFill>
                  <a:schemeClr val="tx1"/>
                </a:solidFill>
              </a:rPr>
              <a:t>30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4000" b="1" dirty="0" smtClean="0">
                <a:solidFill>
                  <a:schemeClr val="tx1"/>
                </a:solidFill>
              </a:rPr>
              <a:t>, </a:t>
            </a:r>
            <a:r>
              <a:rPr lang="en-US" sz="4000" b="1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7245" y="1386598"/>
            <a:ext cx="7169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When is the JWST expected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to launch?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5269" y="54170"/>
            <a:ext cx="2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64551" y="3798193"/>
            <a:ext cx="2987356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Over 21 feet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4506" y="1386598"/>
            <a:ext cx="7014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When completely unfurled,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how wide will the Webb’s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primary mirror span to?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5269" y="54170"/>
            <a:ext cx="2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67679" y="3798193"/>
            <a:ext cx="6381106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Near Kourou, French Guiana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0443" y="1386598"/>
            <a:ext cx="48431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Where is the JWST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launch site?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5269" y="54170"/>
            <a:ext cx="2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8" name="Left Arrow 17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26318" y="3490417"/>
            <a:ext cx="4863831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 gain knowledge of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Dark matter.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6648" y="1386598"/>
            <a:ext cx="5930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What is the goal of the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Webb’s first study?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5269" y="54170"/>
            <a:ext cx="2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75609" y="3798193"/>
            <a:ext cx="4165243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About $8.7 billion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6054" y="1386598"/>
            <a:ext cx="5311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About how much $ 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does the JWST cost?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5269" y="54170"/>
            <a:ext cx="2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9" name="Left Arrow 18">
            <a:hlinkClick r:id="rId4" action="ppaction://hlinksldjump"/>
          </p:cNvPr>
          <p:cNvSpPr/>
          <p:nvPr/>
        </p:nvSpPr>
        <p:spPr>
          <a:xfrm>
            <a:off x="7821553" y="6000645"/>
            <a:ext cx="1152234" cy="6096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BACK</a:t>
            </a:r>
          </a:p>
        </p:txBody>
      </p:sp>
      <p:sp>
        <p:nvSpPr>
          <p:cNvPr id="20" name="Explosion 1 19"/>
          <p:cNvSpPr/>
          <p:nvPr/>
        </p:nvSpPr>
        <p:spPr>
          <a:xfrm>
            <a:off x="3477126" y="3812276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20261" y="3798194"/>
            <a:ext cx="2075953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Infrared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904" y="1386598"/>
            <a:ext cx="73502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Fill in the blank: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The JWST mirror is designed</a:t>
            </a:r>
          </a:p>
          <a:p>
            <a:pPr algn="ctr"/>
            <a:r>
              <a:rPr lang="en-US" sz="4000" b="1" dirty="0">
                <a:latin typeface="KG Behind These Hazel Eyes" panose="02000506000000020004" pitchFamily="2" charset="0"/>
              </a:rPr>
              <a:t>t</a:t>
            </a:r>
            <a:r>
              <a:rPr lang="en-US" sz="4000" b="1" dirty="0" smtClean="0">
                <a:latin typeface="KG Behind These Hazel Eyes" panose="02000506000000020004" pitchFamily="2" charset="0"/>
              </a:rPr>
              <a:t>o </a:t>
            </a:r>
            <a:r>
              <a:rPr lang="en-US" sz="4000" b="1" dirty="0">
                <a:latin typeface="KG Behind These Hazel Eyes" panose="02000506000000020004" pitchFamily="2" charset="0"/>
              </a:rPr>
              <a:t>collect ______ light.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491</Words>
  <Application>Microsoft Office PowerPoint</Application>
  <PresentationFormat>On-screen Show (4:3)</PresentationFormat>
  <Paragraphs>173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Tahoma</vt:lpstr>
      <vt:lpstr>KG Be Still And Know</vt:lpstr>
      <vt:lpstr>KG Behind These Hazel Eyes</vt:lpstr>
      <vt:lpstr>Arial</vt:lpstr>
      <vt:lpstr>Calibri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&amp; Gina Wilson</dc:creator>
  <cp:lastModifiedBy>Smith, Gail M</cp:lastModifiedBy>
  <cp:revision>209</cp:revision>
  <cp:lastPrinted>2012-10-15T16:33:30Z</cp:lastPrinted>
  <dcterms:created xsi:type="dcterms:W3CDTF">2010-10-09T13:32:28Z</dcterms:created>
  <dcterms:modified xsi:type="dcterms:W3CDTF">2019-12-20T19:54:20Z</dcterms:modified>
</cp:coreProperties>
</file>